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8" r:id="rId6"/>
    <p:sldId id="320" r:id="rId7"/>
    <p:sldId id="257" r:id="rId8"/>
    <p:sldId id="319" r:id="rId9"/>
    <p:sldId id="316" r:id="rId10"/>
    <p:sldId id="318" r:id="rId11"/>
    <p:sldId id="317" r:id="rId12"/>
    <p:sldId id="275" r:id="rId13"/>
    <p:sldId id="311" r:id="rId14"/>
    <p:sldId id="276" r:id="rId15"/>
    <p:sldId id="313" r:id="rId16"/>
    <p:sldId id="314" r:id="rId17"/>
    <p:sldId id="315" r:id="rId18"/>
    <p:sldId id="277" r:id="rId19"/>
    <p:sldId id="278" r:id="rId20"/>
    <p:sldId id="282" r:id="rId21"/>
    <p:sldId id="281" r:id="rId2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14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51E651DB-0705-43A0-90A4-19EA1A31C7EB}" type="datetimeFigureOut">
              <a:rPr lang="en-GB"/>
              <a:pPr>
                <a:defRPr/>
              </a:pPr>
              <a:t>09/10/2019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A0B8EBA5-EA73-40AE-BEAA-C021FA1D775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C3D83AB1-4E49-4515-B40A-9E14EA36B102}" type="datetimeFigureOut">
              <a:rPr lang="en-GB"/>
              <a:pPr>
                <a:defRPr/>
              </a:pPr>
              <a:t>09/10/2019</a:t>
            </a:fld>
            <a:endParaRPr lang="en-GB" dirty="0"/>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8"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1B091811-4BC4-435A-B6A1-0AE352DB58DF}" type="slidenum">
              <a:rPr lang="en-GB" altLang="en-US"/>
              <a:pPr>
                <a:defRPr/>
              </a:pPr>
              <a:t>‹#›</a:t>
            </a:fld>
            <a:endParaRPr lang="en-GB" altLang="en-US"/>
          </a:p>
        </p:txBody>
      </p:sp>
    </p:spTree>
    <p:extLst>
      <p:ext uri="{BB962C8B-B14F-4D97-AF65-F5344CB8AC3E}">
        <p14:creationId xmlns:p14="http://schemas.microsoft.com/office/powerpoint/2010/main" val="210146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91B9CF71-17CF-46E1-BDDD-8F9ED7386FF5}" type="datetimeFigureOut">
              <a:rPr lang="en-GB"/>
              <a:pPr>
                <a:defRPr/>
              </a:pPr>
              <a:t>09/10/2019</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35B183A3-A822-48BB-B9D2-7813D3BE691B}" type="slidenum">
              <a:rPr lang="en-GB" altLang="en-US"/>
              <a:pPr>
                <a:defRPr/>
              </a:pPr>
              <a:t>‹#›</a:t>
            </a:fld>
            <a:endParaRPr lang="en-GB" altLang="en-US"/>
          </a:p>
        </p:txBody>
      </p:sp>
    </p:spTree>
    <p:extLst>
      <p:ext uri="{BB962C8B-B14F-4D97-AF65-F5344CB8AC3E}">
        <p14:creationId xmlns:p14="http://schemas.microsoft.com/office/powerpoint/2010/main" val="92859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D1CDD685-36F0-4537-9675-34736FCD5D3F}" type="datetimeFigureOut">
              <a:rPr lang="en-GB"/>
              <a:pPr>
                <a:defRPr/>
              </a:pPr>
              <a:t>09/10/2019</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C6F7A736-2067-4FD6-9879-EF1CF902932B}" type="slidenum">
              <a:rPr lang="en-GB" altLang="en-US"/>
              <a:pPr>
                <a:defRPr/>
              </a:pPr>
              <a:t>‹#›</a:t>
            </a:fld>
            <a:endParaRPr lang="en-GB" altLang="en-US"/>
          </a:p>
        </p:txBody>
      </p:sp>
    </p:spTree>
    <p:extLst>
      <p:ext uri="{BB962C8B-B14F-4D97-AF65-F5344CB8AC3E}">
        <p14:creationId xmlns:p14="http://schemas.microsoft.com/office/powerpoint/2010/main" val="338866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8650" y="6237288"/>
            <a:ext cx="8604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107950" y="6199188"/>
            <a:ext cx="89646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E7338DE7-79D9-415C-AA84-8F4FF4BDF5A9}" type="datetimeFigureOut">
              <a:rPr lang="en-GB"/>
              <a:pPr>
                <a:defRPr/>
              </a:pPr>
              <a:t>09/10/2019</a:t>
            </a:fld>
            <a:endParaRPr lang="en-GB" dirty="0"/>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8"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B89D39F0-A748-401F-B2ED-F3D611244911}" type="slidenum">
              <a:rPr lang="en-GB" altLang="en-US"/>
              <a:pPr>
                <a:defRPr/>
              </a:pPr>
              <a:t>‹#›</a:t>
            </a:fld>
            <a:endParaRPr lang="en-GB" altLang="en-US"/>
          </a:p>
        </p:txBody>
      </p:sp>
    </p:spTree>
    <p:extLst>
      <p:ext uri="{BB962C8B-B14F-4D97-AF65-F5344CB8AC3E}">
        <p14:creationId xmlns:p14="http://schemas.microsoft.com/office/powerpoint/2010/main" val="214664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EBBFE4A-A8A8-4D65-92CB-4D77EE626F0F}" type="datetimeFigureOut">
              <a:rPr lang="en-GB"/>
              <a:pPr>
                <a:defRPr/>
              </a:pPr>
              <a:t>09/10/2019</a:t>
            </a:fld>
            <a:endParaRPr lang="en-GB"/>
          </a:p>
        </p:txBody>
      </p:sp>
      <p:sp>
        <p:nvSpPr>
          <p:cNvPr id="5"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8F903F8D-B9D6-4221-B174-F47EF6308B2A}" type="slidenum">
              <a:rPr lang="en-GB" altLang="en-US"/>
              <a:pPr>
                <a:defRPr/>
              </a:pPr>
              <a:t>‹#›</a:t>
            </a:fld>
            <a:endParaRPr lang="en-GB" altLang="en-US"/>
          </a:p>
        </p:txBody>
      </p:sp>
    </p:spTree>
    <p:extLst>
      <p:ext uri="{BB962C8B-B14F-4D97-AF65-F5344CB8AC3E}">
        <p14:creationId xmlns:p14="http://schemas.microsoft.com/office/powerpoint/2010/main" val="202166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AED98CFA-7221-495A-9D00-66A89098DDFE}" type="datetimeFigureOut">
              <a:rPr lang="en-GB"/>
              <a:pPr>
                <a:defRPr/>
              </a:pPr>
              <a:t>09/10/2019</a:t>
            </a:fld>
            <a:endParaRPr lang="en-GB"/>
          </a:p>
        </p:txBody>
      </p:sp>
      <p:sp>
        <p:nvSpPr>
          <p:cNvPr id="6"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5EED3ABC-21B7-40E5-B21D-469B4768B256}" type="slidenum">
              <a:rPr lang="en-GB" altLang="en-US"/>
              <a:pPr>
                <a:defRPr/>
              </a:pPr>
              <a:t>‹#›</a:t>
            </a:fld>
            <a:endParaRPr lang="en-GB" altLang="en-US"/>
          </a:p>
        </p:txBody>
      </p:sp>
    </p:spTree>
    <p:extLst>
      <p:ext uri="{BB962C8B-B14F-4D97-AF65-F5344CB8AC3E}">
        <p14:creationId xmlns:p14="http://schemas.microsoft.com/office/powerpoint/2010/main" val="272576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BF5F6E73-DB12-41B6-AC74-DA75EFB8B8B0}" type="datetimeFigureOut">
              <a:rPr lang="en-GB"/>
              <a:pPr>
                <a:defRPr/>
              </a:pPr>
              <a:t>09/10/2019</a:t>
            </a:fld>
            <a:endParaRPr lang="en-GB"/>
          </a:p>
        </p:txBody>
      </p:sp>
      <p:sp>
        <p:nvSpPr>
          <p:cNvPr id="8"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9"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E1756BBF-53B8-4124-84E1-A653606AD267}" type="slidenum">
              <a:rPr lang="en-GB" altLang="en-US"/>
              <a:pPr>
                <a:defRPr/>
              </a:pPr>
              <a:t>‹#›</a:t>
            </a:fld>
            <a:endParaRPr lang="en-GB" altLang="en-US"/>
          </a:p>
        </p:txBody>
      </p:sp>
    </p:spTree>
    <p:extLst>
      <p:ext uri="{BB962C8B-B14F-4D97-AF65-F5344CB8AC3E}">
        <p14:creationId xmlns:p14="http://schemas.microsoft.com/office/powerpoint/2010/main" val="401446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DEB359A-9852-47C9-A98A-C46C8AB8DC1A}" type="datetimeFigureOut">
              <a:rPr lang="en-GB"/>
              <a:pPr>
                <a:defRPr/>
              </a:pPr>
              <a:t>09/10/2019</a:t>
            </a:fld>
            <a:endParaRPr lang="en-GB"/>
          </a:p>
        </p:txBody>
      </p:sp>
      <p:sp>
        <p:nvSpPr>
          <p:cNvPr id="4"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5"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6684C91F-EA74-4FCC-AAAD-B5B020CB0268}" type="slidenum">
              <a:rPr lang="en-GB" altLang="en-US"/>
              <a:pPr>
                <a:defRPr/>
              </a:pPr>
              <a:t>‹#›</a:t>
            </a:fld>
            <a:endParaRPr lang="en-GB" altLang="en-US"/>
          </a:p>
        </p:txBody>
      </p:sp>
    </p:spTree>
    <p:extLst>
      <p:ext uri="{BB962C8B-B14F-4D97-AF65-F5344CB8AC3E}">
        <p14:creationId xmlns:p14="http://schemas.microsoft.com/office/powerpoint/2010/main" val="23459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6DE7D63E-54A2-4247-96F4-4CCB4F21CD45}" type="datetimeFigureOut">
              <a:rPr lang="en-GB"/>
              <a:pPr>
                <a:defRPr/>
              </a:pPr>
              <a:t>09/10/2019</a:t>
            </a:fld>
            <a:endParaRPr lang="en-GB"/>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4" name="Slide Number Placeholder 3"/>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C2C28427-416F-4231-AFF8-C0FAD84151FE}" type="slidenum">
              <a:rPr lang="en-GB" altLang="en-US"/>
              <a:pPr>
                <a:defRPr/>
              </a:pPr>
              <a:t>‹#›</a:t>
            </a:fld>
            <a:endParaRPr lang="en-GB" altLang="en-US"/>
          </a:p>
        </p:txBody>
      </p:sp>
    </p:spTree>
    <p:extLst>
      <p:ext uri="{BB962C8B-B14F-4D97-AF65-F5344CB8AC3E}">
        <p14:creationId xmlns:p14="http://schemas.microsoft.com/office/powerpoint/2010/main" val="136487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9757124B-C684-4264-B50D-68C8AC77BAE3}" type="datetimeFigureOut">
              <a:rPr lang="en-GB"/>
              <a:pPr>
                <a:defRPr/>
              </a:pPr>
              <a:t>09/10/2019</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A042960D-314C-48DC-AF77-E1711A398CFE}" type="slidenum">
              <a:rPr lang="en-GB" altLang="en-US"/>
              <a:pPr>
                <a:defRPr/>
              </a:pPr>
              <a:t>‹#›</a:t>
            </a:fld>
            <a:endParaRPr lang="en-GB" altLang="en-US"/>
          </a:p>
        </p:txBody>
      </p:sp>
    </p:spTree>
    <p:extLst>
      <p:ext uri="{BB962C8B-B14F-4D97-AF65-F5344CB8AC3E}">
        <p14:creationId xmlns:p14="http://schemas.microsoft.com/office/powerpoint/2010/main" val="86396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AB3FDD44-4637-475E-A179-9A3F5992DBCA}" type="datetimeFigureOut">
              <a:rPr lang="en-GB"/>
              <a:pPr>
                <a:defRPr/>
              </a:pPr>
              <a:t>09/10/2019</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sz="1000">
                <a:latin typeface="Arial" panose="020B0604020202020204" pitchFamily="34" charset="0"/>
                <a:cs typeface="Arial" panose="020B0604020202020204" pitchFamily="34" charset="0"/>
              </a:defRPr>
            </a:lvl1pPr>
          </a:lstStyle>
          <a:p>
            <a:pPr>
              <a:defRPr/>
            </a:pPr>
            <a:fld id="{B997869F-53B2-49CE-8874-B1E8FED9480C}" type="slidenum">
              <a:rPr lang="en-GB" altLang="en-US"/>
              <a:pPr>
                <a:defRPr/>
              </a:pPr>
              <a:t>‹#›</a:t>
            </a:fld>
            <a:endParaRPr lang="en-GB" altLang="en-US"/>
          </a:p>
        </p:txBody>
      </p:sp>
    </p:spTree>
    <p:extLst>
      <p:ext uri="{BB962C8B-B14F-4D97-AF65-F5344CB8AC3E}">
        <p14:creationId xmlns:p14="http://schemas.microsoft.com/office/powerpoint/2010/main" val="38629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F9255C9-2B6A-4A8C-AE06-0BCB569E364D}" type="datetimeFigureOut">
              <a:rPr lang="en-GB"/>
              <a:pPr>
                <a:defRPr/>
              </a:pPr>
              <a:t>09/10/2019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67EA577-3086-4521-A4E8-A89FBD88F3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3600" b="1" kern="1200">
          <a:solidFill>
            <a:srgbClr val="4283C4"/>
          </a:solidFill>
          <a:latin typeface="Arial" pitchFamily="34" charset="0"/>
          <a:ea typeface="+mj-ea"/>
          <a:cs typeface="Arial" pitchFamily="34" charset="0"/>
        </a:defRPr>
      </a:lvl1pPr>
      <a:lvl2pPr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3600" b="1">
          <a:solidFill>
            <a:srgbClr val="4283C4"/>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7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pPr eaLnBrk="1" hangingPunct="1"/>
            <a:r>
              <a:rPr lang="en-GB" altLang="en-US" smtClean="0"/>
              <a:t>Workshop on statutory advice</a:t>
            </a:r>
            <a:br>
              <a:rPr lang="en-GB" altLang="en-US" smtClean="0"/>
            </a:br>
            <a:r>
              <a:rPr lang="en-GB" altLang="en-US" sz="2700" smtClean="0"/>
              <a:t>Coin Street Conference Centre,  South Bank </a:t>
            </a:r>
          </a:p>
        </p:txBody>
      </p:sp>
      <p:sp>
        <p:nvSpPr>
          <p:cNvPr id="3" name="Subtitle 2"/>
          <p:cNvSpPr>
            <a:spLocks noGrp="1"/>
          </p:cNvSpPr>
          <p:nvPr>
            <p:ph type="subTitle" idx="1"/>
          </p:nvPr>
        </p:nvSpPr>
        <p:spPr>
          <a:xfrm>
            <a:off x="1371600" y="3886200"/>
            <a:ext cx="6400800" cy="982663"/>
          </a:xfrm>
        </p:spPr>
        <p:txBody>
          <a:bodyPr rtlCol="0"/>
          <a:lstStyle/>
          <a:p>
            <a:pPr eaLnBrk="1" fontAlgn="auto" hangingPunct="1">
              <a:spcAft>
                <a:spcPts val="0"/>
              </a:spcAft>
              <a:defRPr/>
            </a:pPr>
            <a:r>
              <a:rPr lang="en-GB" sz="2800" dirty="0"/>
              <a:t>Andy Heather Head of Kent Educational Psychology Service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GB" dirty="0"/>
              <a:t>Rationale for Joint Assessment Meetings </a:t>
            </a:r>
          </a:p>
        </p:txBody>
      </p:sp>
      <p:sp>
        <p:nvSpPr>
          <p:cNvPr id="23555" name="Content Placeholder 2"/>
          <p:cNvSpPr>
            <a:spLocks noGrp="1"/>
          </p:cNvSpPr>
          <p:nvPr>
            <p:ph idx="1"/>
          </p:nvPr>
        </p:nvSpPr>
        <p:spPr/>
        <p:txBody>
          <a:bodyPr/>
          <a:lstStyle/>
          <a:p>
            <a:pPr lvl="1" eaLnBrk="1" hangingPunct="1">
              <a:buFont typeface="Arial" panose="020B0604020202020204" pitchFamily="34" charset="0"/>
              <a:buChar char="•"/>
            </a:pPr>
            <a:r>
              <a:rPr lang="en-GB" altLang="en-US" sz="2800" smtClean="0"/>
              <a:t>Produces a single document which then goes back to SEN who make a decision about whether to issue an EHCP. Decision not taken at this meeting</a:t>
            </a:r>
          </a:p>
          <a:p>
            <a:pPr lvl="1" eaLnBrk="1" hangingPunct="1">
              <a:buFont typeface="Arial" panose="020B0604020202020204" pitchFamily="34" charset="0"/>
              <a:buChar char="•"/>
            </a:pPr>
            <a:endParaRPr lang="en-GB" altLang="en-US" sz="2800" smtClean="0"/>
          </a:p>
          <a:p>
            <a:pPr lvl="1" eaLnBrk="1" hangingPunct="1">
              <a:buFont typeface="Arial" panose="020B0604020202020204" pitchFamily="34" charset="0"/>
              <a:buChar char="•"/>
            </a:pPr>
            <a:r>
              <a:rPr lang="en-GB" altLang="en-US" sz="2800" smtClean="0"/>
              <a:t>No separate EP report as our advice is given through this document</a:t>
            </a:r>
          </a:p>
          <a:p>
            <a:pPr eaLnBrk="1" hangingPunct="1"/>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en-US" smtClean="0"/>
              <a:t>JAM pilot</a:t>
            </a:r>
          </a:p>
        </p:txBody>
      </p:sp>
      <p:sp>
        <p:nvSpPr>
          <p:cNvPr id="3" name="Content Placeholder 2"/>
          <p:cNvSpPr>
            <a:spLocks noGrp="1"/>
          </p:cNvSpPr>
          <p:nvPr>
            <p:ph idx="1"/>
          </p:nvPr>
        </p:nvSpPr>
        <p:spPr/>
        <p:txBody>
          <a:bodyPr/>
          <a:lstStyle/>
          <a:p>
            <a:pPr eaLnBrk="1" hangingPunct="1">
              <a:defRPr/>
            </a:pPr>
            <a:r>
              <a:rPr lang="en-GB" dirty="0"/>
              <a:t>Evaluation feedback was sought from parents and professionals</a:t>
            </a:r>
          </a:p>
          <a:p>
            <a:pPr eaLnBrk="1" hangingPunct="1">
              <a:defRPr/>
            </a:pPr>
            <a:endParaRPr lang="en-GB" dirty="0"/>
          </a:p>
          <a:p>
            <a:pPr eaLnBrk="1" hangingPunct="1">
              <a:defRPr/>
            </a:pPr>
            <a:endParaRPr lang="en-GB" dirty="0"/>
          </a:p>
          <a:p>
            <a:pPr eaLnBrk="1" hangingPunct="1">
              <a:defRPr/>
            </a:pPr>
            <a:r>
              <a:rPr lang="en-GB" dirty="0"/>
              <a:t>Parents and professionals involved were extremely positive about the process</a:t>
            </a:r>
          </a:p>
          <a:p>
            <a:pPr marL="0" indent="0" eaLnBrk="1" hangingPunct="1">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GB" dirty="0"/>
              <a:t>Two parallel but different processes now in place (pilots)</a:t>
            </a:r>
          </a:p>
        </p:txBody>
      </p:sp>
      <p:sp>
        <p:nvSpPr>
          <p:cNvPr id="25603" name="Text Placeholder 2"/>
          <p:cNvSpPr>
            <a:spLocks noGrp="1"/>
          </p:cNvSpPr>
          <p:nvPr>
            <p:ph type="body" idx="1"/>
          </p:nvPr>
        </p:nvSpPr>
        <p:spPr/>
        <p:txBody>
          <a:bodyPr/>
          <a:lstStyle/>
          <a:p>
            <a:pPr eaLnBrk="1" hangingPunct="1"/>
            <a:r>
              <a:rPr lang="en-GB" altLang="en-US" smtClean="0"/>
              <a:t>Participation Meetings</a:t>
            </a:r>
          </a:p>
        </p:txBody>
      </p:sp>
      <p:sp>
        <p:nvSpPr>
          <p:cNvPr id="4" name="Content Placeholder 3"/>
          <p:cNvSpPr>
            <a:spLocks noGrp="1"/>
          </p:cNvSpPr>
          <p:nvPr>
            <p:ph sz="half" idx="2"/>
          </p:nvPr>
        </p:nvSpPr>
        <p:spPr/>
        <p:txBody>
          <a:bodyPr/>
          <a:lstStyle/>
          <a:p>
            <a:pPr eaLnBrk="1" hangingPunct="1">
              <a:defRPr/>
            </a:pPr>
            <a:r>
              <a:rPr lang="en-GB" dirty="0">
                <a:solidFill>
                  <a:schemeClr val="tx2">
                    <a:lumMod val="75000"/>
                  </a:schemeClr>
                </a:solidFill>
              </a:rPr>
              <a:t>Children in O&amp;A placements</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Organised by SEN</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EP observation prior to meeting</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Typed by SEN officer</a:t>
            </a:r>
          </a:p>
        </p:txBody>
      </p:sp>
      <p:sp>
        <p:nvSpPr>
          <p:cNvPr id="25605" name="Text Placeholder 4"/>
          <p:cNvSpPr>
            <a:spLocks noGrp="1"/>
          </p:cNvSpPr>
          <p:nvPr>
            <p:ph type="body" sz="quarter" idx="3"/>
          </p:nvPr>
        </p:nvSpPr>
        <p:spPr/>
        <p:txBody>
          <a:bodyPr/>
          <a:lstStyle/>
          <a:p>
            <a:pPr eaLnBrk="1" hangingPunct="1"/>
            <a:r>
              <a:rPr lang="en-GB" altLang="en-US" smtClean="0"/>
              <a:t>JAMs</a:t>
            </a:r>
          </a:p>
        </p:txBody>
      </p:sp>
      <p:sp>
        <p:nvSpPr>
          <p:cNvPr id="6" name="Content Placeholder 5"/>
          <p:cNvSpPr>
            <a:spLocks noGrp="1"/>
          </p:cNvSpPr>
          <p:nvPr>
            <p:ph sz="quarter" idx="4"/>
          </p:nvPr>
        </p:nvSpPr>
        <p:spPr/>
        <p:txBody>
          <a:bodyPr/>
          <a:lstStyle/>
          <a:p>
            <a:pPr eaLnBrk="1" hangingPunct="1">
              <a:defRPr/>
            </a:pPr>
            <a:r>
              <a:rPr lang="en-GB" dirty="0">
                <a:solidFill>
                  <a:srgbClr val="FF0000"/>
                </a:solidFill>
              </a:rPr>
              <a:t>Children in mainstream pre-school settings.</a:t>
            </a:r>
          </a:p>
          <a:p>
            <a:pPr marL="0" indent="0" eaLnBrk="1" hangingPunct="1">
              <a:buFont typeface="Arial" panose="020B0604020202020204" pitchFamily="34" charset="0"/>
              <a:buNone/>
              <a:defRPr/>
            </a:pPr>
            <a:endParaRPr lang="en-GB" dirty="0">
              <a:solidFill>
                <a:srgbClr val="FF0000"/>
              </a:solidFill>
            </a:endParaRPr>
          </a:p>
          <a:p>
            <a:pPr eaLnBrk="1" hangingPunct="1">
              <a:defRPr/>
            </a:pPr>
            <a:r>
              <a:rPr lang="en-GB" dirty="0">
                <a:solidFill>
                  <a:srgbClr val="FF0000"/>
                </a:solidFill>
              </a:rPr>
              <a:t>Organised by KEPS</a:t>
            </a:r>
          </a:p>
          <a:p>
            <a:pPr eaLnBrk="1" hangingPunct="1">
              <a:defRPr/>
            </a:pPr>
            <a:endParaRPr lang="en-GB" dirty="0">
              <a:solidFill>
                <a:srgbClr val="FF0000"/>
              </a:solidFill>
            </a:endParaRPr>
          </a:p>
          <a:p>
            <a:pPr eaLnBrk="1" hangingPunct="1">
              <a:defRPr/>
            </a:pPr>
            <a:r>
              <a:rPr lang="en-GB" dirty="0">
                <a:solidFill>
                  <a:srgbClr val="FF0000"/>
                </a:solidFill>
              </a:rPr>
              <a:t>EP observation prior to meeting</a:t>
            </a:r>
          </a:p>
          <a:p>
            <a:pPr eaLnBrk="1" hangingPunct="1">
              <a:defRPr/>
            </a:pPr>
            <a:endParaRPr lang="en-GB" dirty="0">
              <a:solidFill>
                <a:srgbClr val="FF0000"/>
              </a:solidFill>
            </a:endParaRPr>
          </a:p>
          <a:p>
            <a:pPr eaLnBrk="1" hangingPunct="1">
              <a:defRPr/>
            </a:pPr>
            <a:r>
              <a:rPr lang="en-GB" dirty="0">
                <a:solidFill>
                  <a:srgbClr val="FF0000"/>
                </a:solidFill>
              </a:rPr>
              <a:t>Typed by EP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612"/>
          </a:xfrm>
        </p:spPr>
        <p:txBody>
          <a:bodyPr>
            <a:normAutofit fontScale="90000"/>
          </a:bodyPr>
          <a:lstStyle/>
          <a:p>
            <a:pPr eaLnBrk="1" hangingPunct="1">
              <a:defRPr/>
            </a:pPr>
            <a:endParaRPr lang="en-GB" dirty="0"/>
          </a:p>
        </p:txBody>
      </p:sp>
      <p:sp>
        <p:nvSpPr>
          <p:cNvPr id="26627" name="Text Placeholder 2"/>
          <p:cNvSpPr>
            <a:spLocks noGrp="1"/>
          </p:cNvSpPr>
          <p:nvPr>
            <p:ph type="body" idx="1"/>
          </p:nvPr>
        </p:nvSpPr>
        <p:spPr>
          <a:xfrm>
            <a:off x="457200" y="620713"/>
            <a:ext cx="4040188" cy="681037"/>
          </a:xfrm>
        </p:spPr>
        <p:txBody>
          <a:bodyPr/>
          <a:lstStyle/>
          <a:p>
            <a:pPr eaLnBrk="1" hangingPunct="1"/>
            <a:r>
              <a:rPr lang="en-GB" altLang="en-US" smtClean="0"/>
              <a:t>Participation Meetings </a:t>
            </a:r>
          </a:p>
        </p:txBody>
      </p:sp>
      <p:sp>
        <p:nvSpPr>
          <p:cNvPr id="4" name="Content Placeholder 3"/>
          <p:cNvSpPr>
            <a:spLocks noGrp="1"/>
          </p:cNvSpPr>
          <p:nvPr>
            <p:ph sz="half" idx="2"/>
          </p:nvPr>
        </p:nvSpPr>
        <p:spPr>
          <a:xfrm>
            <a:off x="457200" y="1412875"/>
            <a:ext cx="4040188" cy="5170488"/>
          </a:xfrm>
        </p:spPr>
        <p:txBody>
          <a:bodyPr/>
          <a:lstStyle/>
          <a:p>
            <a:pPr eaLnBrk="1" hangingPunct="1">
              <a:defRPr/>
            </a:pPr>
            <a:r>
              <a:rPr lang="en-GB" dirty="0">
                <a:solidFill>
                  <a:schemeClr val="tx2">
                    <a:lumMod val="75000"/>
                  </a:schemeClr>
                </a:solidFill>
              </a:rPr>
              <a:t>EHC participation meeting template used</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EP may assist in leading meeting – to be agreed with SEN office prior to meeting</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SEN officer holds EHC participation meeting paperwork</a:t>
            </a:r>
          </a:p>
          <a:p>
            <a:pPr eaLnBrk="1" hangingPunct="1">
              <a:defRPr/>
            </a:pPr>
            <a:endParaRPr lang="en-GB" dirty="0">
              <a:solidFill>
                <a:schemeClr val="tx2">
                  <a:lumMod val="75000"/>
                </a:schemeClr>
              </a:solidFill>
            </a:endParaRPr>
          </a:p>
          <a:p>
            <a:pPr eaLnBrk="1" hangingPunct="1">
              <a:defRPr/>
            </a:pPr>
            <a:r>
              <a:rPr lang="en-GB" dirty="0">
                <a:solidFill>
                  <a:schemeClr val="tx2">
                    <a:lumMod val="75000"/>
                  </a:schemeClr>
                </a:solidFill>
              </a:rPr>
              <a:t>Across whole county</a:t>
            </a:r>
          </a:p>
          <a:p>
            <a:pPr eaLnBrk="1" hangingPunct="1">
              <a:defRPr/>
            </a:pPr>
            <a:endParaRPr lang="en-GB" dirty="0">
              <a:solidFill>
                <a:schemeClr val="tx2">
                  <a:lumMod val="75000"/>
                </a:schemeClr>
              </a:solidFill>
            </a:endParaRPr>
          </a:p>
        </p:txBody>
      </p:sp>
      <p:sp>
        <p:nvSpPr>
          <p:cNvPr id="26629" name="Text Placeholder 4"/>
          <p:cNvSpPr>
            <a:spLocks noGrp="1"/>
          </p:cNvSpPr>
          <p:nvPr>
            <p:ph type="body" sz="quarter" idx="3"/>
          </p:nvPr>
        </p:nvSpPr>
        <p:spPr>
          <a:xfrm>
            <a:off x="4645025" y="476250"/>
            <a:ext cx="4041775" cy="825500"/>
          </a:xfrm>
        </p:spPr>
        <p:txBody>
          <a:bodyPr/>
          <a:lstStyle/>
          <a:p>
            <a:pPr eaLnBrk="1" hangingPunct="1"/>
            <a:r>
              <a:rPr lang="en-GB" altLang="en-US" smtClean="0"/>
              <a:t>JAMs</a:t>
            </a:r>
          </a:p>
        </p:txBody>
      </p:sp>
      <p:sp>
        <p:nvSpPr>
          <p:cNvPr id="26630" name="Content Placeholder 5"/>
          <p:cNvSpPr>
            <a:spLocks noGrp="1"/>
          </p:cNvSpPr>
          <p:nvPr>
            <p:ph sz="quarter" idx="4"/>
          </p:nvPr>
        </p:nvSpPr>
        <p:spPr>
          <a:xfrm>
            <a:off x="4645025" y="1412875"/>
            <a:ext cx="4041775" cy="5329238"/>
          </a:xfrm>
        </p:spPr>
        <p:txBody>
          <a:bodyPr/>
          <a:lstStyle/>
          <a:p>
            <a:pPr eaLnBrk="1" hangingPunct="1"/>
            <a:r>
              <a:rPr lang="en-GB" altLang="en-US" smtClean="0">
                <a:solidFill>
                  <a:srgbClr val="FF0000"/>
                </a:solidFill>
              </a:rPr>
              <a:t>JAM template used</a:t>
            </a:r>
          </a:p>
          <a:p>
            <a:pPr eaLnBrk="1" hangingPunct="1"/>
            <a:endParaRPr lang="en-GB" altLang="en-US" smtClean="0">
              <a:solidFill>
                <a:srgbClr val="FF0000"/>
              </a:solidFill>
            </a:endParaRPr>
          </a:p>
          <a:p>
            <a:pPr eaLnBrk="1" hangingPunct="1"/>
            <a:endParaRPr lang="en-GB" altLang="en-US" smtClean="0">
              <a:solidFill>
                <a:srgbClr val="FF0000"/>
              </a:solidFill>
            </a:endParaRPr>
          </a:p>
          <a:p>
            <a:pPr eaLnBrk="1" hangingPunct="1"/>
            <a:r>
              <a:rPr lang="en-GB" altLang="en-US" smtClean="0">
                <a:solidFill>
                  <a:srgbClr val="FF0000"/>
                </a:solidFill>
              </a:rPr>
              <a:t>EP leads meeting</a:t>
            </a:r>
          </a:p>
          <a:p>
            <a:pPr eaLnBrk="1" hangingPunct="1"/>
            <a:endParaRPr lang="en-GB" altLang="en-US" smtClean="0">
              <a:solidFill>
                <a:srgbClr val="FF0000"/>
              </a:solidFill>
            </a:endParaRPr>
          </a:p>
          <a:p>
            <a:pPr eaLnBrk="1" hangingPunct="1"/>
            <a:endParaRPr lang="en-GB" altLang="en-US" smtClean="0">
              <a:solidFill>
                <a:srgbClr val="FF0000"/>
              </a:solidFill>
            </a:endParaRPr>
          </a:p>
          <a:p>
            <a:pPr eaLnBrk="1" hangingPunct="1"/>
            <a:endParaRPr lang="en-GB" altLang="en-US" smtClean="0">
              <a:solidFill>
                <a:srgbClr val="FF0000"/>
              </a:solidFill>
            </a:endParaRPr>
          </a:p>
          <a:p>
            <a:pPr eaLnBrk="1" hangingPunct="1"/>
            <a:r>
              <a:rPr lang="en-GB" altLang="en-US" smtClean="0">
                <a:solidFill>
                  <a:srgbClr val="FF0000"/>
                </a:solidFill>
              </a:rPr>
              <a:t>EP holds JAM paperwork which is uploaded to synergy by SOs</a:t>
            </a:r>
          </a:p>
          <a:p>
            <a:pPr eaLnBrk="1" hangingPunct="1"/>
            <a:endParaRPr lang="en-GB" altLang="en-US" smtClean="0">
              <a:solidFill>
                <a:srgbClr val="FF0000"/>
              </a:solidFill>
            </a:endParaRPr>
          </a:p>
          <a:p>
            <a:pPr eaLnBrk="1" hangingPunct="1"/>
            <a:r>
              <a:rPr lang="en-GB" altLang="en-US" smtClean="0">
                <a:solidFill>
                  <a:srgbClr val="FF0000"/>
                </a:solidFill>
              </a:rPr>
              <a:t>West and North only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en-US" smtClean="0"/>
              <a:t>Joint Assessment Meetings</a:t>
            </a:r>
          </a:p>
        </p:txBody>
      </p:sp>
      <p:sp>
        <p:nvSpPr>
          <p:cNvPr id="3" name="Content Placeholder 2"/>
          <p:cNvSpPr>
            <a:spLocks noGrp="1"/>
          </p:cNvSpPr>
          <p:nvPr>
            <p:ph idx="1"/>
          </p:nvPr>
        </p:nvSpPr>
        <p:spPr/>
        <p:txBody>
          <a:bodyPr/>
          <a:lstStyle/>
          <a:p>
            <a:pPr marL="0" indent="0" algn="just" eaLnBrk="1" hangingPunct="1">
              <a:buFont typeface="Arial" panose="020B0604020202020204" pitchFamily="34" charset="0"/>
              <a:buNone/>
              <a:defRPr/>
            </a:pPr>
            <a:r>
              <a:rPr lang="en-GB" dirty="0"/>
              <a:t>Meeting needs: </a:t>
            </a:r>
          </a:p>
          <a:p>
            <a:pPr marL="907415" indent="-457200" algn="just" eaLnBrk="1" hangingPunct="1">
              <a:defRPr/>
            </a:pPr>
            <a:r>
              <a:rPr lang="en-GB" dirty="0"/>
              <a:t>About 2.5 hours</a:t>
            </a:r>
          </a:p>
          <a:p>
            <a:pPr marL="907415" indent="-457200" algn="just" eaLnBrk="1" hangingPunct="1">
              <a:defRPr/>
            </a:pPr>
            <a:r>
              <a:rPr lang="en-GB" dirty="0"/>
              <a:t>Quiet room</a:t>
            </a:r>
          </a:p>
          <a:p>
            <a:pPr marL="907415" indent="-457200" algn="just" eaLnBrk="1" hangingPunct="1">
              <a:defRPr/>
            </a:pPr>
            <a:r>
              <a:rPr lang="en-GB" dirty="0"/>
              <a:t>Projector</a:t>
            </a:r>
          </a:p>
          <a:p>
            <a:pPr marL="907415" indent="-457200" algn="just" eaLnBrk="1" hangingPunct="1">
              <a:defRPr/>
            </a:pPr>
            <a:r>
              <a:rPr lang="en-GB" dirty="0"/>
              <a:t>Laptop</a:t>
            </a:r>
          </a:p>
          <a:p>
            <a:pPr marL="907415" indent="-457200" algn="just" eaLnBrk="1" hangingPunct="1">
              <a:defRPr/>
            </a:pPr>
            <a:r>
              <a:rPr lang="en-GB" dirty="0"/>
              <a:t>Template for JAM</a:t>
            </a:r>
          </a:p>
          <a:p>
            <a:pPr marL="907415" indent="-457200" algn="just" eaLnBrk="1" hangingPunct="1">
              <a:defRPr/>
            </a:pPr>
            <a:r>
              <a:rPr lang="en-GB" dirty="0"/>
              <a:t>Someone to type</a:t>
            </a:r>
          </a:p>
          <a:p>
            <a:pPr marL="907415" indent="-457200" algn="just" eaLnBrk="1" hangingPunct="1">
              <a:defRPr/>
            </a:pPr>
            <a:r>
              <a:rPr lang="en-GB" dirty="0"/>
              <a:t>Someone to chair</a:t>
            </a:r>
          </a:p>
          <a:p>
            <a:pPr marL="907415" indent="-457200" algn="just" eaLnBrk="1" hangingPunct="1">
              <a:defRPr/>
            </a:pPr>
            <a:r>
              <a:rPr lang="en-GB" dirty="0"/>
              <a:t>Parents/settings/SEN officer/EP/therapists</a:t>
            </a:r>
          </a:p>
          <a:p>
            <a:pPr eaLnBrk="1" hangingPunct="1">
              <a:defRPr/>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altLang="en-US" smtClean="0"/>
              <a:t>Joint Assessment Meetings</a:t>
            </a:r>
          </a:p>
        </p:txBody>
      </p:sp>
      <p:sp>
        <p:nvSpPr>
          <p:cNvPr id="28675" name="Content Placeholder 2"/>
          <p:cNvSpPr>
            <a:spLocks noGrp="1"/>
          </p:cNvSpPr>
          <p:nvPr>
            <p:ph idx="1"/>
          </p:nvPr>
        </p:nvSpPr>
        <p:spPr/>
        <p:txBody>
          <a:bodyPr/>
          <a:lstStyle/>
          <a:p>
            <a:pPr eaLnBrk="1" hangingPunct="1"/>
            <a:r>
              <a:rPr lang="en-GB" altLang="en-US" smtClean="0"/>
              <a:t>No pre-/post-meetings, unless agreed (everyone comes in as equals)</a:t>
            </a:r>
          </a:p>
          <a:p>
            <a:pPr eaLnBrk="1" hangingPunct="1"/>
            <a:r>
              <a:rPr lang="en-GB" altLang="en-US" smtClean="0"/>
              <a:t>Introductions</a:t>
            </a:r>
          </a:p>
          <a:p>
            <a:pPr eaLnBrk="1" hangingPunct="1"/>
            <a:r>
              <a:rPr lang="en-GB" altLang="en-US" smtClean="0"/>
              <a:t>Rational for the meeting</a:t>
            </a:r>
          </a:p>
          <a:p>
            <a:pPr eaLnBrk="1" hangingPunct="1"/>
            <a:r>
              <a:rPr lang="en-GB" altLang="en-US" smtClean="0"/>
              <a:t>Project template onto wall where everyone can see</a:t>
            </a:r>
          </a:p>
          <a:p>
            <a:pPr eaLnBrk="1" hangingPunct="1"/>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altLang="en-US" smtClean="0"/>
              <a:t>JAM meetings</a:t>
            </a:r>
          </a:p>
        </p:txBody>
      </p:sp>
      <p:sp>
        <p:nvSpPr>
          <p:cNvPr id="67587" name="Content Placeholder 2"/>
          <p:cNvSpPr>
            <a:spLocks noGrp="1"/>
          </p:cNvSpPr>
          <p:nvPr>
            <p:ph idx="1"/>
          </p:nvPr>
        </p:nvSpPr>
        <p:spPr/>
        <p:txBody>
          <a:bodyPr/>
          <a:lstStyle/>
          <a:p>
            <a:pPr marL="0" indent="0" eaLnBrk="1" hangingPunct="1">
              <a:buFont typeface="Arial" panose="020B0604020202020204" pitchFamily="34" charset="0"/>
              <a:buNone/>
              <a:defRPr/>
            </a:pPr>
            <a:endParaRPr lang="en-GB" altLang="en-US" dirty="0"/>
          </a:p>
          <a:p>
            <a:pPr eaLnBrk="1" hangingPunct="1">
              <a:defRPr/>
            </a:pPr>
            <a:r>
              <a:rPr lang="en-GB" altLang="en-US" dirty="0"/>
              <a:t>Template guides the conversation</a:t>
            </a:r>
          </a:p>
          <a:p>
            <a:pPr eaLnBrk="1" hangingPunct="1">
              <a:defRPr/>
            </a:pPr>
            <a:r>
              <a:rPr lang="en-GB" altLang="en-US" dirty="0"/>
              <a:t>Show template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GB" altLang="en-US" smtClean="0"/>
              <a:t>Barriers</a:t>
            </a:r>
          </a:p>
        </p:txBody>
      </p:sp>
      <p:sp>
        <p:nvSpPr>
          <p:cNvPr id="30723" name="Content Placeholder 2"/>
          <p:cNvSpPr>
            <a:spLocks noGrp="1"/>
          </p:cNvSpPr>
          <p:nvPr>
            <p:ph idx="1"/>
          </p:nvPr>
        </p:nvSpPr>
        <p:spPr>
          <a:xfrm>
            <a:off x="458788" y="1165225"/>
            <a:ext cx="8229600" cy="4525963"/>
          </a:xfrm>
        </p:spPr>
        <p:txBody>
          <a:bodyPr/>
          <a:lstStyle/>
          <a:p>
            <a:pPr eaLnBrk="1" hangingPunct="1"/>
            <a:r>
              <a:rPr lang="en-GB" altLang="en-US" smtClean="0"/>
              <a:t>Logistics – setting up the meetings in an appropriate space</a:t>
            </a:r>
          </a:p>
          <a:p>
            <a:pPr eaLnBrk="1" hangingPunct="1"/>
            <a:r>
              <a:rPr lang="en-GB" altLang="en-US" smtClean="0"/>
              <a:t>Who will type the document?</a:t>
            </a:r>
          </a:p>
          <a:p>
            <a:pPr eaLnBrk="1" hangingPunct="1"/>
            <a:r>
              <a:rPr lang="en-GB" altLang="en-US" smtClean="0"/>
              <a:t>Allowing sufficient time for the work to be done in the meeting</a:t>
            </a:r>
          </a:p>
          <a:p>
            <a:pPr eaLnBrk="1" hangingPunct="1"/>
            <a:r>
              <a:rPr lang="en-GB" altLang="en-US" smtClean="0"/>
              <a:t>Getting other professionals on board</a:t>
            </a:r>
          </a:p>
          <a:p>
            <a:pPr eaLnBrk="1" hangingPunct="1"/>
            <a:r>
              <a:rPr lang="en-GB" altLang="en-US" smtClean="0"/>
              <a:t>SEN staff changes</a:t>
            </a:r>
          </a:p>
          <a:p>
            <a:pPr eaLnBrk="1" hangingPunct="1"/>
            <a:r>
              <a:rPr lang="en-GB" altLang="en-US" smtClean="0"/>
              <a:t>Ensuring parents understand and are given a voice</a:t>
            </a:r>
          </a:p>
          <a:p>
            <a:pPr eaLnBrk="1" hangingPunct="1"/>
            <a:r>
              <a:rPr lang="en-GB" altLang="en-US" smtClean="0"/>
              <a:t>Understanding where this sits in the whole process</a:t>
            </a:r>
          </a:p>
          <a:p>
            <a:pPr eaLnBrk="1" hangingPunct="1"/>
            <a:endParaRPr lang="en-GB"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altLang="en-US" smtClean="0"/>
              <a:t>Opportunities</a:t>
            </a:r>
          </a:p>
        </p:txBody>
      </p:sp>
      <p:sp>
        <p:nvSpPr>
          <p:cNvPr id="31747" name="Content Placeholder 2"/>
          <p:cNvSpPr>
            <a:spLocks noGrp="1"/>
          </p:cNvSpPr>
          <p:nvPr>
            <p:ph idx="1"/>
          </p:nvPr>
        </p:nvSpPr>
        <p:spPr/>
        <p:txBody>
          <a:bodyPr/>
          <a:lstStyle/>
          <a:p>
            <a:pPr eaLnBrk="1" hangingPunct="1"/>
            <a:r>
              <a:rPr lang="en-GB" altLang="en-US" smtClean="0"/>
              <a:t>Parents understand the process and feel they have truly been involved in planning for their child’s needs</a:t>
            </a:r>
          </a:p>
          <a:p>
            <a:pPr eaLnBrk="1" hangingPunct="1"/>
            <a:r>
              <a:rPr lang="en-GB" altLang="en-US" smtClean="0"/>
              <a:t>Everyone involved knows the outcomes that have been agreed and why and they are truly specific for the child</a:t>
            </a:r>
          </a:p>
          <a:p>
            <a:pPr eaLnBrk="1" hangingPunct="1"/>
            <a:r>
              <a:rPr lang="en-GB" altLang="en-US" smtClean="0"/>
              <a:t>Reduction in report writing for professionals.</a:t>
            </a:r>
          </a:p>
          <a:p>
            <a:pPr eaLnBrk="1" hangingPunct="1"/>
            <a:r>
              <a:rPr lang="en-GB" altLang="en-US" smtClean="0"/>
              <a:t>Should reduce time for SEN officers and the overall process?</a:t>
            </a:r>
          </a:p>
          <a:p>
            <a:pPr eaLnBrk="1" hangingPunct="1"/>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n-US" smtClean="0"/>
              <a:t>Does size one size fit all? </a:t>
            </a:r>
          </a:p>
        </p:txBody>
      </p:sp>
      <p:sp>
        <p:nvSpPr>
          <p:cNvPr id="3" name="Content Placeholder 2"/>
          <p:cNvSpPr>
            <a:spLocks noGrp="1"/>
          </p:cNvSpPr>
          <p:nvPr>
            <p:ph idx="1"/>
          </p:nvPr>
        </p:nvSpPr>
        <p:spPr/>
        <p:txBody>
          <a:bodyPr/>
          <a:lstStyle/>
          <a:p>
            <a:pPr eaLnBrk="1" hangingPunct="1">
              <a:defRPr/>
            </a:pPr>
            <a:r>
              <a:rPr lang="en-GB" sz="3200" dirty="0"/>
              <a:t>Assume positive intent </a:t>
            </a:r>
          </a:p>
          <a:p>
            <a:pPr eaLnBrk="1" hangingPunct="1">
              <a:defRPr/>
            </a:pPr>
            <a:endParaRPr lang="en-GB" sz="3200" dirty="0"/>
          </a:p>
          <a:p>
            <a:pPr eaLnBrk="1" hangingPunct="1">
              <a:defRPr/>
            </a:pPr>
            <a:r>
              <a:rPr lang="en-GB" sz="3200" dirty="0"/>
              <a:t>Code of practice talks about psychological advice and information. </a:t>
            </a:r>
          </a:p>
          <a:p>
            <a:pPr eaLnBrk="1" hangingPunct="1">
              <a:defRPr/>
            </a:pPr>
            <a:endParaRPr lang="en-GB" sz="3200" dirty="0"/>
          </a:p>
          <a:p>
            <a:pPr eaLnBrk="1" hangingPunct="1">
              <a:defRPr/>
            </a:pPr>
            <a:r>
              <a:rPr lang="en-GB" sz="3200" dirty="0"/>
              <a:t>It does not specify a written report. </a:t>
            </a:r>
          </a:p>
          <a:p>
            <a:pPr eaLnBrk="1" hangingPunct="1">
              <a:defRPr/>
            </a:pPr>
            <a:endParaRPr lang="en-GB" sz="3200" dirty="0"/>
          </a:p>
          <a:p>
            <a:pPr marL="0" indent="0" eaLnBrk="1" hangingPunct="1">
              <a:buFont typeface="Arial" panose="020B0604020202020204" pitchFamily="34" charset="0"/>
              <a:buNone/>
              <a:defRPr/>
            </a:pPr>
            <a:endParaRPr lang="en-GB" sz="2000" dirty="0"/>
          </a:p>
          <a:p>
            <a:pPr eaLnBrk="1" hangingPunct="1">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altLang="en-US" smtClean="0"/>
              <a:t>Does size one size fit all? </a:t>
            </a:r>
          </a:p>
        </p:txBody>
      </p:sp>
      <p:sp>
        <p:nvSpPr>
          <p:cNvPr id="16387" name="Content Placeholder 2"/>
          <p:cNvSpPr>
            <a:spLocks noGrp="1"/>
          </p:cNvSpPr>
          <p:nvPr>
            <p:ph idx="1"/>
          </p:nvPr>
        </p:nvSpPr>
        <p:spPr>
          <a:xfrm>
            <a:off x="457200" y="1639888"/>
            <a:ext cx="8229600" cy="4525962"/>
          </a:xfrm>
        </p:spPr>
        <p:txBody>
          <a:bodyPr/>
          <a:lstStyle/>
          <a:p>
            <a:pPr eaLnBrk="1" hangingPunct="1"/>
            <a:r>
              <a:rPr lang="en-GB" altLang="en-US" sz="2800" smtClean="0"/>
              <a:t>The local authority </a:t>
            </a:r>
            <a:r>
              <a:rPr lang="en-GB" altLang="en-US" sz="2800" b="1" smtClean="0"/>
              <a:t>must not </a:t>
            </a:r>
            <a:r>
              <a:rPr lang="en-GB" altLang="en-US" sz="2800" smtClean="0"/>
              <a:t>seek further advice if such advice has already been provided ( for any purpose) and the person providing the advice, the local authority and the child’s parent or the young person are all satisfied that it is sufficient for the assessment process. In making the decision, the local authority and the person providing the advice should ensure the advice remains current. </a:t>
            </a:r>
          </a:p>
          <a:p>
            <a:pPr eaLnBrk="1" hangingPunct="1"/>
            <a:endParaRPr lang="en-GB"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n-US" smtClean="0"/>
              <a:t>Issues and Concerns</a:t>
            </a:r>
          </a:p>
        </p:txBody>
      </p:sp>
      <p:sp>
        <p:nvSpPr>
          <p:cNvPr id="3" name="Content Placeholder 2"/>
          <p:cNvSpPr>
            <a:spLocks noGrp="1"/>
          </p:cNvSpPr>
          <p:nvPr>
            <p:ph idx="1"/>
          </p:nvPr>
        </p:nvSpPr>
        <p:spPr>
          <a:xfrm>
            <a:off x="900113" y="1268413"/>
            <a:ext cx="7786687" cy="4321175"/>
          </a:xfrm>
        </p:spPr>
        <p:txBody>
          <a:bodyPr/>
          <a:lstStyle/>
          <a:p>
            <a:pPr eaLnBrk="1" hangingPunct="1">
              <a:defRPr/>
            </a:pPr>
            <a:r>
              <a:rPr lang="en-GB" sz="2400" dirty="0"/>
              <a:t>Unprecedent demand for statutory advice </a:t>
            </a:r>
          </a:p>
          <a:p>
            <a:pPr eaLnBrk="1" hangingPunct="1">
              <a:defRPr/>
            </a:pPr>
            <a:endParaRPr lang="en-GB" sz="2400" dirty="0"/>
          </a:p>
          <a:p>
            <a:pPr eaLnBrk="1" hangingPunct="1">
              <a:defRPr/>
            </a:pPr>
            <a:r>
              <a:rPr lang="en-GB" sz="2400" dirty="0"/>
              <a:t>Recruitment and retention </a:t>
            </a:r>
          </a:p>
          <a:p>
            <a:pPr eaLnBrk="1" hangingPunct="1">
              <a:defRPr/>
            </a:pPr>
            <a:endParaRPr lang="en-GB" sz="2400" dirty="0"/>
          </a:p>
          <a:p>
            <a:pPr eaLnBrk="1" hangingPunct="1">
              <a:defRPr/>
            </a:pPr>
            <a:r>
              <a:rPr lang="en-GB" sz="2400" dirty="0"/>
              <a:t>Ofsted/CQC report </a:t>
            </a:r>
          </a:p>
          <a:p>
            <a:pPr eaLnBrk="1" hangingPunct="1">
              <a:defRPr/>
            </a:pPr>
            <a:endParaRPr lang="en-GB" sz="2400" dirty="0"/>
          </a:p>
          <a:p>
            <a:pPr eaLnBrk="1" hangingPunct="1">
              <a:defRPr/>
            </a:pPr>
            <a:r>
              <a:rPr lang="en-GB" sz="2400" dirty="0"/>
              <a:t>Parental confidence</a:t>
            </a:r>
          </a:p>
          <a:p>
            <a:pPr eaLnBrk="1" hangingPunct="1">
              <a:defRPr/>
            </a:pPr>
            <a:endParaRPr lang="en-GB" sz="2400" dirty="0"/>
          </a:p>
          <a:p>
            <a:pPr eaLnBrk="1" hangingPunct="1">
              <a:defRPr/>
            </a:pPr>
            <a:r>
              <a:rPr lang="en-GB" sz="2400" dirty="0"/>
              <a:t>Large reliance on locum EPs </a:t>
            </a:r>
          </a:p>
          <a:p>
            <a:pPr eaLnBrk="1" hangingPunct="1">
              <a:defRPr/>
            </a:pPr>
            <a:endParaRPr lang="en-GB" sz="2400" dirty="0"/>
          </a:p>
          <a:p>
            <a:pPr eaLnBrk="1" hangingPunct="1">
              <a:defRPr/>
            </a:pPr>
            <a:r>
              <a:rPr lang="en-GB" sz="2400" dirty="0"/>
              <a:t>Lack of prevention and inclusion </a:t>
            </a:r>
          </a:p>
          <a:p>
            <a:pPr marL="0" indent="0" eaLnBrk="1" hangingPunct="1">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smtClean="0"/>
              <a:t>From past to present </a:t>
            </a:r>
          </a:p>
        </p:txBody>
      </p:sp>
      <p:sp>
        <p:nvSpPr>
          <p:cNvPr id="18435" name="Content Placeholder 2"/>
          <p:cNvSpPr>
            <a:spLocks noGrp="1"/>
          </p:cNvSpPr>
          <p:nvPr>
            <p:ph idx="1"/>
          </p:nvPr>
        </p:nvSpPr>
        <p:spPr/>
        <p:txBody>
          <a:bodyPr/>
          <a:lstStyle/>
          <a:p>
            <a:pPr eaLnBrk="1" hangingPunct="1"/>
            <a:r>
              <a:rPr lang="en-GB" altLang="en-US" sz="2800" smtClean="0"/>
              <a:t>2014   904 pieces of statutory advice completed </a:t>
            </a:r>
          </a:p>
          <a:p>
            <a:pPr eaLnBrk="1" hangingPunct="1"/>
            <a:endParaRPr lang="en-GB" altLang="en-US" sz="2800" smtClean="0"/>
          </a:p>
          <a:p>
            <a:pPr eaLnBrk="1" hangingPunct="1">
              <a:lnSpc>
                <a:spcPct val="115000"/>
              </a:lnSpc>
              <a:spcAft>
                <a:spcPts val="1000"/>
              </a:spcAft>
            </a:pPr>
            <a:r>
              <a:rPr lang="en-GB" altLang="en-US" sz="2800" smtClean="0">
                <a:cs typeface="Calibri" panose="020F0502020204030204" pitchFamily="34" charset="0"/>
              </a:rPr>
              <a:t>2019 (March) 1783 pieces of statutory advice completed</a:t>
            </a:r>
          </a:p>
          <a:p>
            <a:pPr eaLnBrk="1" hangingPunct="1">
              <a:lnSpc>
                <a:spcPct val="115000"/>
              </a:lnSpc>
              <a:spcAft>
                <a:spcPts val="1000"/>
              </a:spcAft>
            </a:pPr>
            <a:r>
              <a:rPr lang="en-GB" altLang="en-US" sz="2800" smtClean="0">
                <a:cs typeface="Calibri" panose="020F0502020204030204" pitchFamily="34" charset="0"/>
              </a:rPr>
              <a:t> A 97% increase compared to the 2014/2015. </a:t>
            </a:r>
          </a:p>
          <a:p>
            <a:pPr eaLnBrk="1" hangingPunct="1">
              <a:lnSpc>
                <a:spcPct val="115000"/>
              </a:lnSpc>
              <a:spcAft>
                <a:spcPts val="1000"/>
              </a:spcAft>
            </a:pPr>
            <a:r>
              <a:rPr lang="en-GB" altLang="en-US" sz="2800" smtClean="0">
                <a:cs typeface="Calibri" panose="020F0502020204030204" pitchFamily="34" charset="0"/>
              </a:rPr>
              <a:t>In April 2018 626 unallocated</a:t>
            </a:r>
            <a:r>
              <a:rPr lang="en-GB" altLang="en-US" sz="2800" b="1" smtClean="0">
                <a:cs typeface="Calibri" panose="020F0502020204030204" pitchFamily="34" charset="0"/>
              </a:rPr>
              <a:t> </a:t>
            </a:r>
            <a:endParaRPr lang="en-GB" altLang="en-US" sz="2800" smtClean="0">
              <a:cs typeface="Calibri" panose="020F0502020204030204" pitchFamily="34" charset="0"/>
            </a:endParaRPr>
          </a:p>
          <a:p>
            <a:pPr eaLnBrk="1" hangingPunct="1"/>
            <a:endParaRPr lang="en-GB" altLang="en-US" sz="2800" smtClean="0"/>
          </a:p>
          <a:p>
            <a:pPr eaLnBrk="1" hangingPunct="1"/>
            <a:endParaRPr lang="en-GB"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altLang="en-US" smtClean="0"/>
              <a:t>From past to present  </a:t>
            </a:r>
          </a:p>
        </p:txBody>
      </p:sp>
      <p:sp>
        <p:nvSpPr>
          <p:cNvPr id="19459" name="Content Placeholder 2"/>
          <p:cNvSpPr>
            <a:spLocks noGrp="1"/>
          </p:cNvSpPr>
          <p:nvPr>
            <p:ph idx="1"/>
          </p:nvPr>
        </p:nvSpPr>
        <p:spPr/>
        <p:txBody>
          <a:bodyPr/>
          <a:lstStyle/>
          <a:p>
            <a:pPr eaLnBrk="1" hangingPunct="1"/>
            <a:endParaRPr lang="en-GB" altLang="en-US" smtClean="0"/>
          </a:p>
          <a:p>
            <a:pPr eaLnBrk="1" hangingPunct="1"/>
            <a:r>
              <a:rPr lang="en-GB" altLang="en-US" smtClean="0"/>
              <a:t> 2014:  6452 statements of special education need</a:t>
            </a:r>
          </a:p>
          <a:p>
            <a:pPr eaLnBrk="1" hangingPunct="1"/>
            <a:endParaRPr lang="en-GB" altLang="en-US" smtClean="0"/>
          </a:p>
          <a:p>
            <a:pPr eaLnBrk="1" hangingPunct="1"/>
            <a:endParaRPr lang="en-GB" altLang="en-US" smtClean="0"/>
          </a:p>
          <a:p>
            <a:pPr eaLnBrk="1" hangingPunct="1"/>
            <a:r>
              <a:rPr lang="en-GB" altLang="en-US" smtClean="0"/>
              <a:t>2019:  Currently 13,672 EHCPs </a:t>
            </a:r>
          </a:p>
          <a:p>
            <a:pPr eaLnBrk="1" hangingPunct="1"/>
            <a:endParaRPr lang="en-GB" altLang="en-US" smtClean="0"/>
          </a:p>
          <a:p>
            <a:pPr eaLnBrk="1" hangingPunct="1"/>
            <a:endParaRPr lang="en-GB" altLang="en-US" smtClean="0"/>
          </a:p>
          <a:p>
            <a:pPr eaLnBrk="1" hangingPunct="1"/>
            <a:r>
              <a:rPr lang="en-GB" altLang="en-US" smtClean="0"/>
              <a:t>An increase of 112% in 5 years.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altLang="en-US" smtClean="0"/>
              <a:t>Needing something different</a:t>
            </a:r>
          </a:p>
        </p:txBody>
      </p:sp>
      <p:sp>
        <p:nvSpPr>
          <p:cNvPr id="3" name="Content Placeholder 2"/>
          <p:cNvSpPr>
            <a:spLocks noGrp="1"/>
          </p:cNvSpPr>
          <p:nvPr>
            <p:ph idx="1"/>
          </p:nvPr>
        </p:nvSpPr>
        <p:spPr/>
        <p:txBody>
          <a:bodyPr/>
          <a:lstStyle/>
          <a:p>
            <a:pPr eaLnBrk="1" hangingPunct="1">
              <a:defRPr/>
            </a:pPr>
            <a:r>
              <a:rPr lang="en-GB" altLang="en-US" dirty="0"/>
              <a:t>A trip to Bradford 9th January 2018</a:t>
            </a:r>
            <a:endParaRPr lang="en-GB" altLang="en-US" baseline="30000" dirty="0"/>
          </a:p>
          <a:p>
            <a:pPr marL="0" indent="0" eaLnBrk="1" hangingPunct="1">
              <a:buFont typeface="Arial" panose="020B0604020202020204" pitchFamily="34" charset="0"/>
              <a:buNone/>
              <a:defRPr/>
            </a:pPr>
            <a:endParaRPr lang="en-GB" altLang="en-US" dirty="0"/>
          </a:p>
          <a:p>
            <a:pPr eaLnBrk="1" hangingPunct="1">
              <a:defRPr/>
            </a:pPr>
            <a:r>
              <a:rPr lang="en-GB" altLang="en-US" dirty="0"/>
              <a:t>Lots of discussion with SEND and the Educational Psychology Service.</a:t>
            </a:r>
          </a:p>
          <a:p>
            <a:pPr marL="0" indent="0" eaLnBrk="1" hangingPunct="1">
              <a:buFont typeface="Arial" panose="020B0604020202020204" pitchFamily="34" charset="0"/>
              <a:buNone/>
              <a:defRPr/>
            </a:pPr>
            <a:endParaRPr lang="en-GB" altLang="en-US" dirty="0"/>
          </a:p>
          <a:p>
            <a:pPr lvl="2" eaLnBrk="1" hangingPunct="1">
              <a:defRPr/>
            </a:pPr>
            <a:r>
              <a:rPr lang="en-GB" altLang="en-US" sz="2700" dirty="0"/>
              <a:t>Rationale</a:t>
            </a:r>
          </a:p>
          <a:p>
            <a:pPr lvl="2" eaLnBrk="1" hangingPunct="1">
              <a:defRPr/>
            </a:pPr>
            <a:r>
              <a:rPr lang="en-GB" altLang="en-US" sz="2700" dirty="0"/>
              <a:t>Logistics</a:t>
            </a:r>
          </a:p>
          <a:p>
            <a:pPr lvl="2" eaLnBrk="1" hangingPunct="1">
              <a:defRPr/>
            </a:pPr>
            <a:r>
              <a:rPr lang="en-GB" altLang="en-US" sz="2700" dirty="0"/>
              <a:t> Cases</a:t>
            </a:r>
          </a:p>
          <a:p>
            <a:pPr lvl="2" eaLnBrk="1" hangingPunct="1">
              <a:defRPr/>
            </a:pPr>
            <a:r>
              <a:rPr lang="en-GB" altLang="en-US" sz="2700" dirty="0"/>
              <a:t>Paperwork</a:t>
            </a:r>
          </a:p>
          <a:p>
            <a:pPr marL="0" indent="0" eaLnBrk="1" hangingPunct="1">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altLang="en-US" smtClean="0"/>
              <a:t>A different allocation system</a:t>
            </a:r>
          </a:p>
        </p:txBody>
      </p:sp>
      <p:sp>
        <p:nvSpPr>
          <p:cNvPr id="21507" name="Content Placeholder 2"/>
          <p:cNvSpPr>
            <a:spLocks noGrp="1"/>
          </p:cNvSpPr>
          <p:nvPr>
            <p:ph idx="1"/>
          </p:nvPr>
        </p:nvSpPr>
        <p:spPr>
          <a:xfrm>
            <a:off x="457200" y="1196975"/>
            <a:ext cx="8229600" cy="4929188"/>
          </a:xfrm>
        </p:spPr>
        <p:txBody>
          <a:bodyPr/>
          <a:lstStyle/>
          <a:p>
            <a:pPr eaLnBrk="1" hangingPunct="1"/>
            <a:r>
              <a:rPr lang="en-GB" altLang="en-US" sz="3200" smtClean="0"/>
              <a:t>Regular meeting with area SEND manager and Senior EP. </a:t>
            </a:r>
          </a:p>
          <a:p>
            <a:pPr eaLnBrk="1" hangingPunct="1"/>
            <a:r>
              <a:rPr lang="en-GB" altLang="en-US" sz="3200" smtClean="0"/>
              <a:t>Review all cases to identify what psychological information there already is. </a:t>
            </a:r>
          </a:p>
          <a:p>
            <a:pPr eaLnBrk="1" hangingPunct="1"/>
            <a:r>
              <a:rPr lang="en-GB" altLang="en-US" sz="3200" smtClean="0"/>
              <a:t>Is this sufficient. Is there additional information required. </a:t>
            </a:r>
          </a:p>
          <a:p>
            <a:pPr eaLnBrk="1" hangingPunct="1"/>
            <a:r>
              <a:rPr lang="en-GB" altLang="en-US" sz="3200" smtClean="0"/>
              <a:t>What is the question? </a:t>
            </a:r>
          </a:p>
          <a:p>
            <a:pPr eaLnBrk="1" hangingPunct="1"/>
            <a:r>
              <a:rPr lang="en-GB" altLang="en-US" sz="3200" smtClean="0"/>
              <a:t>If no further EP involvement than an information and advice letter to SEN sent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GB" dirty="0"/>
              <a:t>Rationale for Joint Assessment Meetings</a:t>
            </a:r>
          </a:p>
        </p:txBody>
      </p:sp>
      <p:sp>
        <p:nvSpPr>
          <p:cNvPr id="22531" name="Content Placeholder 2"/>
          <p:cNvSpPr>
            <a:spLocks noGrp="1"/>
          </p:cNvSpPr>
          <p:nvPr>
            <p:ph idx="1"/>
          </p:nvPr>
        </p:nvSpPr>
        <p:spPr/>
        <p:txBody>
          <a:bodyPr/>
          <a:lstStyle/>
          <a:p>
            <a:pPr eaLnBrk="1" hangingPunct="1"/>
            <a:r>
              <a:rPr lang="en-GB" altLang="en-US" smtClean="0"/>
              <a:t>To create an efficient, inclusive process which truly involves parents and those who know child in co-production of a joint assessment document</a:t>
            </a:r>
          </a:p>
          <a:p>
            <a:pPr eaLnBrk="1" hangingPunct="1"/>
            <a:r>
              <a:rPr lang="en-GB" altLang="en-US" smtClean="0"/>
              <a:t>For all parties to agree needs</a:t>
            </a:r>
          </a:p>
          <a:p>
            <a:pPr eaLnBrk="1" hangingPunct="1"/>
            <a:r>
              <a:rPr lang="en-GB" altLang="en-US" smtClean="0"/>
              <a:t>For all parties to be included in devising shared outcomes</a:t>
            </a:r>
          </a:p>
          <a:p>
            <a:pPr eaLnBrk="1" hangingPunct="1"/>
            <a:r>
              <a:rPr lang="en-GB" altLang="en-US" smtClean="0"/>
              <a:t>For all parties to agree provision (i.e. strategies and interventions) needed to meet these outcomes</a:t>
            </a:r>
          </a:p>
          <a:p>
            <a:pPr eaLnBrk="1" hangingPunct="1"/>
            <a:endParaRPr lang="en-GB" altLang="en-US" smtClean="0"/>
          </a:p>
          <a:p>
            <a:pPr eaLnBrk="1" hangingPunct="1"/>
            <a:endParaRPr lang="en-GB"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atutory assessment workshop presentation 11th October 2019  -  Compatibility Mode" id="{7ECF2F95-9EF3-415D-BD83-80C2EDDC1438}" vid="{E1FE4757-5938-45F8-B0C0-C153CB2EC8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D391E182A36D4FBB6C5F2CA27DC469" ma:contentTypeVersion="7" ma:contentTypeDescription="Create a new document." ma:contentTypeScope="" ma:versionID="7fa6a29a4ff3177b4c4f4fcabf5d0683">
  <xsd:schema xmlns:xsd="http://www.w3.org/2001/XMLSchema" xmlns:xs="http://www.w3.org/2001/XMLSchema" xmlns:p="http://schemas.microsoft.com/office/2006/metadata/properties" xmlns:ns2="1c6596f9-8f7a-4f06-a4a1-cac81f031306" xmlns:ns3="dddb464c-b637-4fb2-bf46-ea9e4f1d3adf" targetNamespace="http://schemas.microsoft.com/office/2006/metadata/properties" ma:root="true" ma:fieldsID="16cfaaea30a7f5df194908b9a0db3a09" ns2:_="" ns3:_="">
    <xsd:import namespace="1c6596f9-8f7a-4f06-a4a1-cac81f031306"/>
    <xsd:import namespace="dddb464c-b637-4fb2-bf46-ea9e4f1d3ad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596f9-8f7a-4f06-a4a1-cac81f0313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db464c-b637-4fb2-bf46-ea9e4f1d3ad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A72119-5BC9-492D-894B-D1512688EBCC}">
  <ds:schemaRefs>
    <ds:schemaRef ds:uri="http://schemas.microsoft.com/office/2006/metadata/longProperties"/>
  </ds:schemaRefs>
</ds:datastoreItem>
</file>

<file path=customXml/itemProps2.xml><?xml version="1.0" encoding="utf-8"?>
<ds:datastoreItem xmlns:ds="http://schemas.openxmlformats.org/officeDocument/2006/customXml" ds:itemID="{7C1C634A-D756-460C-B3D7-D3D800D0FFB4}">
  <ds:schemaRefs>
    <ds:schemaRef ds:uri="http://schemas.microsoft.com/sharepoint/v3/contenttype/forms"/>
  </ds:schemaRefs>
</ds:datastoreItem>
</file>

<file path=customXml/itemProps3.xml><?xml version="1.0" encoding="utf-8"?>
<ds:datastoreItem xmlns:ds="http://schemas.openxmlformats.org/officeDocument/2006/customXml" ds:itemID="{633672F9-B54E-41E1-8853-D773C7CEC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6596f9-8f7a-4f06-a4a1-cac81f031306"/>
    <ds:schemaRef ds:uri="dddb464c-b637-4fb2-bf46-ea9e4f1d3a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Statutory assessment workshop presentation 11th October 2019</Template>
  <TotalTime>0</TotalTime>
  <Words>685</Words>
  <Application>Microsoft Office PowerPoint</Application>
  <PresentationFormat>On-screen Show (4:3)</PresentationFormat>
  <Paragraphs>135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Workshop on statutory advice Coin Street Conference Centre,  South Bank </vt:lpstr>
      <vt:lpstr>Does size one size fit all? </vt:lpstr>
      <vt:lpstr>Does size one size fit all? </vt:lpstr>
      <vt:lpstr>Issues and Concerns</vt:lpstr>
      <vt:lpstr>From past to present </vt:lpstr>
      <vt:lpstr>From past to present  </vt:lpstr>
      <vt:lpstr>Needing something different</vt:lpstr>
      <vt:lpstr>A different allocation system</vt:lpstr>
      <vt:lpstr>Rationale for Joint Assessment Meetings</vt:lpstr>
      <vt:lpstr>Rationale for Joint Assessment Meetings </vt:lpstr>
      <vt:lpstr>JAM pilot</vt:lpstr>
      <vt:lpstr>Two parallel but different processes now in place (pilots)</vt:lpstr>
      <vt:lpstr>PowerPoint Presentation</vt:lpstr>
      <vt:lpstr>Joint Assessment Meetings</vt:lpstr>
      <vt:lpstr>Joint Assessment Meetings</vt:lpstr>
      <vt:lpstr>JAM meetings</vt:lpstr>
      <vt:lpstr>Barriers</vt:lpstr>
      <vt:lpstr>Opportunities</vt:lpstr>
    </vt:vector>
  </TitlesOfParts>
  <Company>Portsmouth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statutory advice Coin Street Conference Centre,  South Bank </dc:title>
  <dc:creator>Robinson, Liz</dc:creator>
  <cp:lastModifiedBy>Robinson, Liz</cp:lastModifiedBy>
  <cp:revision>1</cp:revision>
  <dcterms:created xsi:type="dcterms:W3CDTF">2019-10-09T14:43:14Z</dcterms:created>
  <dcterms:modified xsi:type="dcterms:W3CDTF">2019-10-09T14:43:39Z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f3f15783-d730-47b8-9be8-1c7ca18260a2</vt:lpwstr>
  </property>
  <property fmtid="{D5CDD505-2E9C-101B-9397-08002B2CF9AE}" pid="3" name="ContentTypeId">
    <vt:lpwstr>0x010100D42229A364E9FC4EBDE1546DFF3D65AD</vt:lpwstr>
  </property>
  <property fmtid="{D5CDD505-2E9C-101B-9397-08002B2CF9AE}" pid="4" name="Ways of working">
    <vt:lpwstr>1</vt:lpwstr>
  </property>
  <property fmtid="{D5CDD505-2E9C-101B-9397-08002B2CF9AE}" pid="5" name="Category">
    <vt:lpwstr>Communication</vt:lpwstr>
  </property>
  <property fmtid="{D5CDD505-2E9C-101B-9397-08002B2CF9AE}" pid="6" name="PublishingStartDate">
    <vt:lpwstr/>
  </property>
  <property fmtid="{D5CDD505-2E9C-101B-9397-08002B2CF9AE}" pid="7" name="PublishingExpirationDate">
    <vt:lpwstr/>
  </property>
  <property fmtid="{D5CDD505-2E9C-101B-9397-08002B2CF9AE}" pid="8" name="Environmental performance grouping">
    <vt:lpwstr>Not applicable</vt:lpwstr>
  </property>
  <property fmtid="{D5CDD505-2E9C-101B-9397-08002B2CF9AE}" pid="9" name="_dlc_DocId">
    <vt:lpwstr>HDA2S5J67HAM-54-391</vt:lpwstr>
  </property>
  <property fmtid="{D5CDD505-2E9C-101B-9397-08002B2CF9AE}" pid="10" name="Directorate">
    <vt:lpwstr>All</vt:lpwstr>
  </property>
  <property fmtid="{D5CDD505-2E9C-101B-9397-08002B2CF9AE}" pid="11" name="_dlc_DocIdUrl">
    <vt:lpwstr>http://knet/ourcouncil/_layouts/DocIdRedir.aspx?ID=HDA2S5J67HAM-54-391, HDA2S5J67HAM-54-391</vt:lpwstr>
  </property>
  <property fmtid="{D5CDD505-2E9C-101B-9397-08002B2CF9AE}" pid="12" name="Structure chart">
    <vt:lpwstr>0</vt:lpwstr>
  </property>
</Properties>
</file>