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6" r:id="rId1"/>
  </p:sldMasterIdLst>
  <p:notesMasterIdLst>
    <p:notesMasterId r:id="rId22"/>
  </p:notesMasterIdLst>
  <p:sldIdLst>
    <p:sldId id="258" r:id="rId2"/>
    <p:sldId id="256" r:id="rId3"/>
    <p:sldId id="266" r:id="rId4"/>
    <p:sldId id="276" r:id="rId5"/>
    <p:sldId id="277" r:id="rId6"/>
    <p:sldId id="278" r:id="rId7"/>
    <p:sldId id="279" r:id="rId8"/>
    <p:sldId id="280" r:id="rId9"/>
    <p:sldId id="281" r:id="rId10"/>
    <p:sldId id="282" r:id="rId11"/>
    <p:sldId id="285" r:id="rId12"/>
    <p:sldId id="283" r:id="rId13"/>
    <p:sldId id="284" r:id="rId14"/>
    <p:sldId id="271" r:id="rId15"/>
    <p:sldId id="274" r:id="rId16"/>
    <p:sldId id="275" r:id="rId17"/>
    <p:sldId id="286" r:id="rId18"/>
    <p:sldId id="287" r:id="rId19"/>
    <p:sldId id="288" r:id="rId20"/>
    <p:sldId id="289" r:id="rId21"/>
  </p:sldIdLst>
  <p:sldSz cx="12192000" cy="6858000"/>
  <p:notesSz cx="666908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587" autoAdjust="0"/>
    <p:restoredTop sz="82093" autoAdjust="0"/>
  </p:normalViewPr>
  <p:slideViewPr>
    <p:cSldViewPr snapToGrid="0">
      <p:cViewPr varScale="1">
        <p:scale>
          <a:sx n="94" d="100"/>
          <a:sy n="94" d="100"/>
        </p:scale>
        <p:origin x="456" y="96"/>
      </p:cViewPr>
      <p:guideLst/>
    </p:cSldViewPr>
  </p:slideViewPr>
  <p:outlineViewPr>
    <p:cViewPr>
      <p:scale>
        <a:sx n="33" d="100"/>
        <a:sy n="33" d="100"/>
      </p:scale>
      <p:origin x="0" y="-336"/>
    </p:cViewPr>
  </p:outlin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5348"/>
          </a:xfrm>
          <a:prstGeom prst="rect">
            <a:avLst/>
          </a:prstGeom>
        </p:spPr>
        <p:txBody>
          <a:bodyPr vert="horz" lIns="91440" tIns="45720" rIns="91440" bIns="45720" rtlCol="0"/>
          <a:lstStyle>
            <a:lvl1pPr algn="r">
              <a:defRPr sz="1200"/>
            </a:lvl1pPr>
          </a:lstStyle>
          <a:p>
            <a:fld id="{EBB3D39D-23CC-4CD5-8235-0B475B3B4417}" type="datetimeFigureOut">
              <a:rPr lang="en-GB" smtClean="0"/>
              <a:t>08/10/2019</a:t>
            </a:fld>
            <a:endParaRPr lang="en-GB"/>
          </a:p>
        </p:txBody>
      </p:sp>
      <p:sp>
        <p:nvSpPr>
          <p:cNvPr id="4" name="Slide Image Placeholder 3"/>
          <p:cNvSpPr>
            <a:spLocks noGrp="1" noRot="1" noChangeAspect="1"/>
          </p:cNvSpPr>
          <p:nvPr>
            <p:ph type="sldImg" idx="2"/>
          </p:nvPr>
        </p:nvSpPr>
        <p:spPr>
          <a:xfrm>
            <a:off x="373063" y="1233488"/>
            <a:ext cx="5922962"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51219"/>
            <a:ext cx="5335270" cy="3887361"/>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7317"/>
            <a:ext cx="2889938" cy="49534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377317"/>
            <a:ext cx="2889938" cy="495347"/>
          </a:xfrm>
          <a:prstGeom prst="rect">
            <a:avLst/>
          </a:prstGeom>
        </p:spPr>
        <p:txBody>
          <a:bodyPr vert="horz" lIns="91440" tIns="45720" rIns="91440" bIns="45720" rtlCol="0" anchor="b"/>
          <a:lstStyle>
            <a:lvl1pPr algn="r">
              <a:defRPr sz="1200"/>
            </a:lvl1pPr>
          </a:lstStyle>
          <a:p>
            <a:fld id="{C34D932C-A74A-4280-93A0-2BC7C3F94CD7}" type="slidenum">
              <a:rPr lang="en-GB" smtClean="0"/>
              <a:t>‹#›</a:t>
            </a:fld>
            <a:endParaRPr lang="en-GB"/>
          </a:p>
        </p:txBody>
      </p:sp>
    </p:spTree>
    <p:extLst>
      <p:ext uri="{BB962C8B-B14F-4D97-AF65-F5344CB8AC3E}">
        <p14:creationId xmlns:p14="http://schemas.microsoft.com/office/powerpoint/2010/main" val="743403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34D932C-A74A-4280-93A0-2BC7C3F94CD7}" type="slidenum">
              <a:rPr lang="en-GB" smtClean="0"/>
              <a:t>1</a:t>
            </a:fld>
            <a:endParaRPr lang="en-GB"/>
          </a:p>
        </p:txBody>
      </p:sp>
    </p:spTree>
    <p:extLst>
      <p:ext uri="{BB962C8B-B14F-4D97-AF65-F5344CB8AC3E}">
        <p14:creationId xmlns:p14="http://schemas.microsoft.com/office/powerpoint/2010/main" val="12676191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Some Services are adapting to new digital platforms for EHC processes. It may have an impact on how advice is formatted and change “the product”. Doe sit impact on the</a:t>
            </a:r>
            <a:r>
              <a:rPr lang="en-GB" baseline="0" dirty="0" smtClean="0"/>
              <a:t> </a:t>
            </a:r>
            <a:r>
              <a:rPr lang="en-GB" dirty="0" smtClean="0"/>
              <a:t>process? Is there something we need to learn and share?</a:t>
            </a:r>
            <a:endParaRPr lang="en-GB" dirty="0"/>
          </a:p>
        </p:txBody>
      </p:sp>
      <p:sp>
        <p:nvSpPr>
          <p:cNvPr id="4" name="Slide Number Placeholder 3"/>
          <p:cNvSpPr>
            <a:spLocks noGrp="1"/>
          </p:cNvSpPr>
          <p:nvPr>
            <p:ph type="sldNum" sz="quarter" idx="10"/>
          </p:nvPr>
        </p:nvSpPr>
        <p:spPr/>
        <p:txBody>
          <a:bodyPr/>
          <a:lstStyle/>
          <a:p>
            <a:fld id="{C34D932C-A74A-4280-93A0-2BC7C3F94CD7}" type="slidenum">
              <a:rPr lang="en-GB" smtClean="0"/>
              <a:t>12</a:t>
            </a:fld>
            <a:endParaRPr lang="en-GB"/>
          </a:p>
        </p:txBody>
      </p:sp>
    </p:spTree>
    <p:extLst>
      <p:ext uri="{BB962C8B-B14F-4D97-AF65-F5344CB8AC3E}">
        <p14:creationId xmlns:p14="http://schemas.microsoft.com/office/powerpoint/2010/main" val="34912763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 is worth noting that EPs are expected to provide advice and the LA may provide guidance</a:t>
            </a:r>
            <a:r>
              <a:rPr lang="en-GB" baseline="0" dirty="0" smtClean="0"/>
              <a:t> about structure and format. It does not specify that it must be written. This has been commented on by the DFE to JPLG. Today is an opportunity to think about that and you might say, think outside the box.</a:t>
            </a:r>
            <a:endParaRPr lang="en-GB" dirty="0"/>
          </a:p>
        </p:txBody>
      </p:sp>
      <p:sp>
        <p:nvSpPr>
          <p:cNvPr id="4" name="Slide Number Placeholder 3"/>
          <p:cNvSpPr>
            <a:spLocks noGrp="1"/>
          </p:cNvSpPr>
          <p:nvPr>
            <p:ph type="sldNum" sz="quarter" idx="10"/>
          </p:nvPr>
        </p:nvSpPr>
        <p:spPr/>
        <p:txBody>
          <a:bodyPr/>
          <a:lstStyle/>
          <a:p>
            <a:fld id="{C34D932C-A74A-4280-93A0-2BC7C3F94CD7}" type="slidenum">
              <a:rPr lang="en-GB" smtClean="0"/>
              <a:t>13</a:t>
            </a:fld>
            <a:endParaRPr lang="en-GB"/>
          </a:p>
        </p:txBody>
      </p:sp>
    </p:spTree>
    <p:extLst>
      <p:ext uri="{BB962C8B-B14F-4D97-AF65-F5344CB8AC3E}">
        <p14:creationId xmlns:p14="http://schemas.microsoft.com/office/powerpoint/2010/main" val="8963731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smtClean="0"/>
              <a:t>As each goose flaps its wings, it creates an “uplift” for the birds that follow. By flying in a “V” formation, the whole flock has 71% greater flying range than if each bird flew alone</a:t>
            </a:r>
            <a:r>
              <a:rPr lang="en-GB" dirty="0" smtClean="0"/>
              <a:t>.</a:t>
            </a:r>
          </a:p>
          <a:p>
            <a:r>
              <a:rPr lang="en-GB" dirty="0" smtClean="0"/>
              <a:t>People who share a common direction and sense of community can get where they are going faster and more easily, because they are traveling on each other’s effort and momentum.</a:t>
            </a:r>
          </a:p>
          <a:p>
            <a:endParaRPr lang="en-GB" dirty="0"/>
          </a:p>
        </p:txBody>
      </p:sp>
      <p:sp>
        <p:nvSpPr>
          <p:cNvPr id="4" name="Slide Number Placeholder 3"/>
          <p:cNvSpPr>
            <a:spLocks noGrp="1"/>
          </p:cNvSpPr>
          <p:nvPr>
            <p:ph type="sldNum" sz="quarter" idx="10"/>
          </p:nvPr>
        </p:nvSpPr>
        <p:spPr/>
        <p:txBody>
          <a:bodyPr/>
          <a:lstStyle/>
          <a:p>
            <a:fld id="{C34D932C-A74A-4280-93A0-2BC7C3F94CD7}" type="slidenum">
              <a:rPr lang="en-GB" smtClean="0"/>
              <a:t>14</a:t>
            </a:fld>
            <a:endParaRPr lang="en-GB"/>
          </a:p>
        </p:txBody>
      </p:sp>
    </p:spTree>
    <p:extLst>
      <p:ext uri="{BB962C8B-B14F-4D97-AF65-F5344CB8AC3E}">
        <p14:creationId xmlns:p14="http://schemas.microsoft.com/office/powerpoint/2010/main" val="32599922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smtClean="0"/>
              <a:t>The geese flying in formation honk to encourage those up front to keep up their speed.</a:t>
            </a:r>
          </a:p>
          <a:p>
            <a:r>
              <a:rPr lang="en-GB" dirty="0" smtClean="0"/>
              <a:t>Perhaps we don’t need to shout. </a:t>
            </a:r>
            <a:r>
              <a:rPr lang="en-GB" dirty="0" err="1" smtClean="0"/>
              <a:t>Afterall</a:t>
            </a:r>
            <a:r>
              <a:rPr lang="en-GB" baseline="0" dirty="0" smtClean="0"/>
              <a:t> we wouldn’t encourage teachers or  parents to shout would we….perhaps w</a:t>
            </a:r>
            <a:r>
              <a:rPr lang="en-GB" dirty="0" smtClean="0"/>
              <a:t>e need to make sure our honking is encouraging. In groups where there is encouragement, the production is much greater.</a:t>
            </a:r>
          </a:p>
          <a:p>
            <a:endParaRPr lang="en-GB" dirty="0"/>
          </a:p>
        </p:txBody>
      </p:sp>
      <p:sp>
        <p:nvSpPr>
          <p:cNvPr id="4" name="Slide Number Placeholder 3"/>
          <p:cNvSpPr>
            <a:spLocks noGrp="1"/>
          </p:cNvSpPr>
          <p:nvPr>
            <p:ph type="sldNum" sz="quarter" idx="10"/>
          </p:nvPr>
        </p:nvSpPr>
        <p:spPr/>
        <p:txBody>
          <a:bodyPr/>
          <a:lstStyle/>
          <a:p>
            <a:fld id="{C34D932C-A74A-4280-93A0-2BC7C3F94CD7}" type="slidenum">
              <a:rPr lang="en-GB" smtClean="0"/>
              <a:t>15</a:t>
            </a:fld>
            <a:endParaRPr lang="en-GB"/>
          </a:p>
        </p:txBody>
      </p:sp>
    </p:spTree>
    <p:extLst>
      <p:ext uri="{BB962C8B-B14F-4D97-AF65-F5344CB8AC3E}">
        <p14:creationId xmlns:p14="http://schemas.microsoft.com/office/powerpoint/2010/main" val="22497243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 am sure we are in for some</a:t>
            </a:r>
            <a:r>
              <a:rPr lang="en-GB" baseline="0" dirty="0" smtClean="0"/>
              <a:t> thoughtful and interesting presentations and discussions. I would like to  thank our speakers today. We have emphasised to them, and hopefully to you, that we are not expecting ready made solutions. We are interested in the issues they have faced in relation to providing statutory advice, and how they have addressed the issue </a:t>
            </a:r>
            <a:r>
              <a:rPr lang="en-GB" baseline="0" smtClean="0"/>
              <a:t>and the learning </a:t>
            </a:r>
            <a:r>
              <a:rPr lang="en-GB" baseline="0" dirty="0" smtClean="0"/>
              <a:t>along the way. We hope it will stimulate ideas and discussion for the work shop sessions later.</a:t>
            </a:r>
            <a:endParaRPr lang="en-GB" dirty="0"/>
          </a:p>
        </p:txBody>
      </p:sp>
      <p:sp>
        <p:nvSpPr>
          <p:cNvPr id="4" name="Slide Number Placeholder 3"/>
          <p:cNvSpPr>
            <a:spLocks noGrp="1"/>
          </p:cNvSpPr>
          <p:nvPr>
            <p:ph type="sldNum" sz="quarter" idx="10"/>
          </p:nvPr>
        </p:nvSpPr>
        <p:spPr/>
        <p:txBody>
          <a:bodyPr/>
          <a:lstStyle/>
          <a:p>
            <a:fld id="{C34D932C-A74A-4280-93A0-2BC7C3F94CD7}" type="slidenum">
              <a:rPr lang="en-GB" smtClean="0"/>
              <a:t>16</a:t>
            </a:fld>
            <a:endParaRPr lang="en-GB"/>
          </a:p>
        </p:txBody>
      </p:sp>
    </p:spTree>
    <p:extLst>
      <p:ext uri="{BB962C8B-B14F-4D97-AF65-F5344CB8AC3E}">
        <p14:creationId xmlns:p14="http://schemas.microsoft.com/office/powerpoint/2010/main" val="28811964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smtClean="0"/>
          </a:p>
        </p:txBody>
      </p:sp>
      <p:sp>
        <p:nvSpPr>
          <p:cNvPr id="92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3D628430-11EC-4ABA-A0EB-619CEE7AECAD}" type="slidenum">
              <a:rPr lang="en-GB" altLang="en-US" smtClean="0">
                <a:latin typeface="Calibri" pitchFamily="34" charset="0"/>
              </a:rPr>
              <a:pPr fontAlgn="base">
                <a:spcBef>
                  <a:spcPct val="0"/>
                </a:spcBef>
                <a:spcAft>
                  <a:spcPct val="0"/>
                </a:spcAft>
                <a:defRPr/>
              </a:pPr>
              <a:t>17</a:t>
            </a:fld>
            <a:endParaRPr lang="en-GB" altLang="en-US" dirty="0" smtClean="0">
              <a:latin typeface="Calibri" pitchFamily="34" charset="0"/>
            </a:endParaRPr>
          </a:p>
        </p:txBody>
      </p:sp>
    </p:spTree>
    <p:extLst>
      <p:ext uri="{BB962C8B-B14F-4D97-AF65-F5344CB8AC3E}">
        <p14:creationId xmlns:p14="http://schemas.microsoft.com/office/powerpoint/2010/main" val="3602858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If you are wondering why the geese? I’ll return to them later.</a:t>
            </a:r>
          </a:p>
        </p:txBody>
      </p:sp>
      <p:sp>
        <p:nvSpPr>
          <p:cNvPr id="4" name="Slide Number Placeholder 3"/>
          <p:cNvSpPr>
            <a:spLocks noGrp="1"/>
          </p:cNvSpPr>
          <p:nvPr>
            <p:ph type="sldNum" sz="quarter" idx="10"/>
          </p:nvPr>
        </p:nvSpPr>
        <p:spPr/>
        <p:txBody>
          <a:bodyPr/>
          <a:lstStyle/>
          <a:p>
            <a:fld id="{C34D932C-A74A-4280-93A0-2BC7C3F94CD7}" type="slidenum">
              <a:rPr lang="en-GB" smtClean="0"/>
              <a:t>2</a:t>
            </a:fld>
            <a:endParaRPr lang="en-GB"/>
          </a:p>
        </p:txBody>
      </p:sp>
    </p:spTree>
    <p:extLst>
      <p:ext uri="{BB962C8B-B14F-4D97-AF65-F5344CB8AC3E}">
        <p14:creationId xmlns:p14="http://schemas.microsoft.com/office/powerpoint/2010/main" val="1463051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Thanks to AEP NEC </a:t>
            </a:r>
            <a:r>
              <a:rPr lang="en-GB" dirty="0" smtClean="0"/>
              <a:t>for</a:t>
            </a:r>
            <a:r>
              <a:rPr lang="en-GB" baseline="0" dirty="0" smtClean="0"/>
              <a:t> </a:t>
            </a:r>
            <a:r>
              <a:rPr lang="en-GB" dirty="0" smtClean="0"/>
              <a:t>agreeing to support this workshop financially,</a:t>
            </a:r>
            <a:r>
              <a:rPr lang="en-GB" baseline="0" dirty="0" smtClean="0"/>
              <a:t> particularly in the financial climate impacting on Local Authority Services where CPD budgets are oft times limited.</a:t>
            </a:r>
            <a:endParaRPr lang="en-GB" dirty="0" smtClean="0"/>
          </a:p>
          <a:p>
            <a:endParaRPr lang="en-GB" dirty="0" smtClean="0"/>
          </a:p>
          <a:p>
            <a:r>
              <a:rPr lang="en-GB" dirty="0" smtClean="0"/>
              <a:t>We are aware that not everyone who would wish to can attend, but it is hoped that through regional networks</a:t>
            </a:r>
            <a:r>
              <a:rPr lang="en-GB" baseline="0" dirty="0" smtClean="0"/>
              <a:t> and NAPEP-L, that all views can be heard and shared. After today we will draft up some guidance and circulate for comment. We have representation from  EP Services in all regions. We need to consider today whom are our stakeholders and how we engage with them.</a:t>
            </a:r>
            <a:endParaRPr lang="en-GB" dirty="0"/>
          </a:p>
        </p:txBody>
      </p:sp>
      <p:sp>
        <p:nvSpPr>
          <p:cNvPr id="4" name="Slide Number Placeholder 3"/>
          <p:cNvSpPr>
            <a:spLocks noGrp="1"/>
          </p:cNvSpPr>
          <p:nvPr>
            <p:ph type="sldNum" sz="quarter" idx="10"/>
          </p:nvPr>
        </p:nvSpPr>
        <p:spPr/>
        <p:txBody>
          <a:bodyPr/>
          <a:lstStyle/>
          <a:p>
            <a:fld id="{C34D932C-A74A-4280-93A0-2BC7C3F94CD7}" type="slidenum">
              <a:rPr lang="en-GB" smtClean="0"/>
              <a:t>3</a:t>
            </a:fld>
            <a:endParaRPr lang="en-GB"/>
          </a:p>
        </p:txBody>
      </p:sp>
    </p:spTree>
    <p:extLst>
      <p:ext uri="{BB962C8B-B14F-4D97-AF65-F5344CB8AC3E}">
        <p14:creationId xmlns:p14="http://schemas.microsoft.com/office/powerpoint/2010/main" val="2166483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“Guidanc</a:t>
            </a:r>
            <a:r>
              <a:rPr lang="en-GB" baseline="0" dirty="0" smtClean="0"/>
              <a:t>e when preparing reports”, published in 2015, just after the CFA 2014. Time flies. We have accrued lots of experience, and expertise over past few years. We can see what is working well and what needs attention.  JPLG recognised it was time to refresh the guidance. After one meeting a few months ago it was felt that we needed to draw on everyone’s knowledge and ideas and re-draft rather than refresh the guidance.</a:t>
            </a:r>
            <a:endParaRPr lang="en-GB" dirty="0"/>
          </a:p>
        </p:txBody>
      </p:sp>
      <p:sp>
        <p:nvSpPr>
          <p:cNvPr id="4" name="Slide Number Placeholder 3"/>
          <p:cNvSpPr>
            <a:spLocks noGrp="1"/>
          </p:cNvSpPr>
          <p:nvPr>
            <p:ph type="sldNum" sz="quarter" idx="10"/>
          </p:nvPr>
        </p:nvSpPr>
        <p:spPr/>
        <p:txBody>
          <a:bodyPr/>
          <a:lstStyle/>
          <a:p>
            <a:fld id="{C34D932C-A74A-4280-93A0-2BC7C3F94CD7}" type="slidenum">
              <a:rPr lang="en-GB" smtClean="0"/>
              <a:t>6</a:t>
            </a:fld>
            <a:endParaRPr lang="en-GB"/>
          </a:p>
        </p:txBody>
      </p:sp>
    </p:spTree>
    <p:extLst>
      <p:ext uri="{BB962C8B-B14F-4D97-AF65-F5344CB8AC3E}">
        <p14:creationId xmlns:p14="http://schemas.microsoft.com/office/powerpoint/2010/main" val="516926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First and foremost this workshop is about  maintaining professional</a:t>
            </a:r>
            <a:r>
              <a:rPr lang="en-GB" baseline="0" dirty="0" smtClean="0"/>
              <a:t> standards of  respect, competence, responsibility and integrity in relation to contributing  statutory advice. That is a given.</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C34D932C-A74A-4280-93A0-2BC7C3F94CD7}" type="slidenum">
              <a:rPr lang="en-GB" smtClean="0"/>
              <a:t>7</a:t>
            </a:fld>
            <a:endParaRPr lang="en-GB"/>
          </a:p>
        </p:txBody>
      </p:sp>
    </p:spTree>
    <p:extLst>
      <p:ext uri="{BB962C8B-B14F-4D97-AF65-F5344CB8AC3E}">
        <p14:creationId xmlns:p14="http://schemas.microsoft.com/office/powerpoint/2010/main" val="167429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solidFill>
                  <a:schemeClr val="accent4">
                    <a:lumMod val="60000"/>
                    <a:lumOff val="40000"/>
                  </a:schemeClr>
                </a:solidFill>
              </a:rPr>
              <a:t>Workforce survey: </a:t>
            </a:r>
            <a:r>
              <a:rPr lang="en-US" sz="1200" b="0" dirty="0" smtClean="0">
                <a:solidFill>
                  <a:schemeClr val="accent4">
                    <a:lumMod val="60000"/>
                    <a:lumOff val="40000"/>
                  </a:schemeClr>
                </a:solidFill>
              </a:rPr>
              <a:t>Overall, the EP profession currently shows many of the features of a profession where there is an imbalance between supply and demand. Put simply, </a:t>
            </a:r>
            <a:r>
              <a:rPr lang="en-US" sz="1200" b="0" dirty="0" smtClean="0">
                <a:solidFill>
                  <a:srgbClr val="FFFF00"/>
                </a:solidFill>
              </a:rPr>
              <a:t>there are insufficient EPs </a:t>
            </a:r>
            <a:r>
              <a:rPr lang="en-US" sz="1200" b="0" dirty="0" smtClean="0">
                <a:solidFill>
                  <a:schemeClr val="accent4">
                    <a:lumMod val="60000"/>
                    <a:lumOff val="40000"/>
                  </a:schemeClr>
                </a:solidFill>
              </a:rPr>
              <a:t>both now and in the training pipeline t</a:t>
            </a:r>
          </a:p>
          <a:p>
            <a:r>
              <a:rPr lang="en-US" sz="1200" b="0" dirty="0" smtClean="0">
                <a:solidFill>
                  <a:schemeClr val="accent4">
                    <a:lumMod val="60000"/>
                    <a:lumOff val="40000"/>
                  </a:schemeClr>
                </a:solidFill>
              </a:rPr>
              <a:t>to meet demand, which in turn exacerbates concerns over the workload and variety of work available for LA Eps</a:t>
            </a:r>
          </a:p>
          <a:p>
            <a:endParaRPr lang="en-US" sz="1200" b="1" dirty="0" smtClean="0">
              <a:solidFill>
                <a:schemeClr val="accent4">
                  <a:lumMod val="60000"/>
                  <a:lumOff val="40000"/>
                </a:schemeClr>
              </a:solidFill>
            </a:endParaRPr>
          </a:p>
          <a:p>
            <a:r>
              <a:rPr lang="en-US" sz="1200" b="1" dirty="0" smtClean="0">
                <a:solidFill>
                  <a:schemeClr val="accent4">
                    <a:lumMod val="60000"/>
                    <a:lumOff val="40000"/>
                  </a:schemeClr>
                </a:solidFill>
              </a:rPr>
              <a:t>ISOS report</a:t>
            </a:r>
            <a:r>
              <a:rPr lang="en-US" sz="1200" b="1" baseline="0" dirty="0" smtClean="0">
                <a:solidFill>
                  <a:schemeClr val="accent4">
                    <a:lumMod val="60000"/>
                    <a:lumOff val="40000"/>
                  </a:schemeClr>
                </a:solidFill>
              </a:rPr>
              <a:t> (“</a:t>
            </a:r>
            <a:r>
              <a:rPr lang="en-US" sz="1200" b="0" i="0" kern="1200" dirty="0" smtClean="0">
                <a:solidFill>
                  <a:schemeClr val="tx1"/>
                </a:solidFill>
                <a:effectLst/>
                <a:latin typeface="+mn-lt"/>
                <a:ea typeface="+mn-ea"/>
                <a:cs typeface="+mn-cs"/>
              </a:rPr>
              <a:t>a research and advisory company with a track-record in developing policy, improving delivery, and building capacity within the public sector”). Ben Bryant’s presentation at NAPEP conference is on the</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website</a:t>
            </a:r>
            <a:r>
              <a:rPr lang="en-US" sz="1200" b="0" i="0" kern="1200" baseline="0" dirty="0" smtClean="0">
                <a:solidFill>
                  <a:schemeClr val="tx1"/>
                </a:solidFill>
                <a:effectLst/>
                <a:latin typeface="+mn-lt"/>
                <a:ea typeface="+mn-ea"/>
                <a:cs typeface="+mn-cs"/>
              </a:rPr>
              <a:t>.</a:t>
            </a:r>
            <a:endParaRPr lang="en-US" sz="1200" b="1" dirty="0" smtClean="0">
              <a:solidFill>
                <a:schemeClr val="accent4">
                  <a:lumMod val="60000"/>
                  <a:lumOff val="40000"/>
                </a:schemeClr>
              </a:solidFill>
            </a:endParaRPr>
          </a:p>
          <a:p>
            <a:endParaRPr lang="en-US" sz="1200" b="1" dirty="0" smtClean="0">
              <a:solidFill>
                <a:schemeClr val="accent4">
                  <a:lumMod val="60000"/>
                  <a:lumOff val="40000"/>
                </a:schemeClr>
              </a:solidFill>
            </a:endParaRPr>
          </a:p>
          <a:p>
            <a:r>
              <a:rPr lang="en-US" sz="1200" b="1" dirty="0" smtClean="0">
                <a:solidFill>
                  <a:schemeClr val="accent4">
                    <a:lumMod val="60000"/>
                    <a:lumOff val="40000"/>
                  </a:schemeClr>
                </a:solidFill>
              </a:rPr>
              <a:t>Increase in statutory assessments</a:t>
            </a:r>
          </a:p>
          <a:p>
            <a:endParaRPr lang="en-US" sz="1200" b="1" dirty="0" smtClean="0">
              <a:solidFill>
                <a:schemeClr val="accent4">
                  <a:lumMod val="60000"/>
                  <a:lumOff val="40000"/>
                </a:schemeClr>
              </a:solidFill>
            </a:endParaRPr>
          </a:p>
          <a:p>
            <a:r>
              <a:rPr lang="en-US" sz="1200" b="1" dirty="0" smtClean="0">
                <a:solidFill>
                  <a:schemeClr val="accent4">
                    <a:lumMod val="60000"/>
                    <a:lumOff val="40000"/>
                  </a:schemeClr>
                </a:solidFill>
              </a:rPr>
              <a:t>Increase in high needs block spending</a:t>
            </a:r>
            <a:endParaRPr lang="en-GB" dirty="0"/>
          </a:p>
        </p:txBody>
      </p:sp>
      <p:sp>
        <p:nvSpPr>
          <p:cNvPr id="4" name="Slide Number Placeholder 3"/>
          <p:cNvSpPr>
            <a:spLocks noGrp="1"/>
          </p:cNvSpPr>
          <p:nvPr>
            <p:ph type="sldNum" sz="quarter" idx="10"/>
          </p:nvPr>
        </p:nvSpPr>
        <p:spPr/>
        <p:txBody>
          <a:bodyPr/>
          <a:lstStyle/>
          <a:p>
            <a:fld id="{C34D932C-A74A-4280-93A0-2BC7C3F94CD7}" type="slidenum">
              <a:rPr lang="en-GB" smtClean="0"/>
              <a:t>8</a:t>
            </a:fld>
            <a:endParaRPr lang="en-GB"/>
          </a:p>
        </p:txBody>
      </p:sp>
    </p:spTree>
    <p:extLst>
      <p:ext uri="{BB962C8B-B14F-4D97-AF65-F5344CB8AC3E}">
        <p14:creationId xmlns:p14="http://schemas.microsoft.com/office/powerpoint/2010/main" val="3146584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Independent Adviser of special education advice IPSEA</a:t>
            </a:r>
            <a:r>
              <a:rPr lang="en-GB" baseline="0" dirty="0" smtClean="0"/>
              <a:t> training </a:t>
            </a:r>
            <a:endParaRPr lang="en-GB" dirty="0"/>
          </a:p>
        </p:txBody>
      </p:sp>
      <p:sp>
        <p:nvSpPr>
          <p:cNvPr id="4" name="Slide Number Placeholder 3"/>
          <p:cNvSpPr>
            <a:spLocks noGrp="1"/>
          </p:cNvSpPr>
          <p:nvPr>
            <p:ph type="sldNum" sz="quarter" idx="10"/>
          </p:nvPr>
        </p:nvSpPr>
        <p:spPr/>
        <p:txBody>
          <a:bodyPr/>
          <a:lstStyle/>
          <a:p>
            <a:fld id="{C34D932C-A74A-4280-93A0-2BC7C3F94CD7}" type="slidenum">
              <a:rPr lang="en-GB" smtClean="0"/>
              <a:t>9</a:t>
            </a:fld>
            <a:endParaRPr lang="en-GB"/>
          </a:p>
        </p:txBody>
      </p:sp>
    </p:spTree>
    <p:extLst>
      <p:ext uri="{BB962C8B-B14F-4D97-AF65-F5344CB8AC3E}">
        <p14:creationId xmlns:p14="http://schemas.microsoft.com/office/powerpoint/2010/main" val="1658709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detail may be unnecessary</a:t>
            </a:r>
            <a:r>
              <a:rPr lang="en-GB" baseline="0" dirty="0" smtClean="0"/>
              <a:t> but I have included it anyway for further context</a:t>
            </a:r>
            <a:endParaRPr lang="en-GB" dirty="0"/>
          </a:p>
        </p:txBody>
      </p:sp>
      <p:sp>
        <p:nvSpPr>
          <p:cNvPr id="4" name="Slide Number Placeholder 3"/>
          <p:cNvSpPr>
            <a:spLocks noGrp="1"/>
          </p:cNvSpPr>
          <p:nvPr>
            <p:ph type="sldNum" sz="quarter" idx="10"/>
          </p:nvPr>
        </p:nvSpPr>
        <p:spPr/>
        <p:txBody>
          <a:bodyPr/>
          <a:lstStyle/>
          <a:p>
            <a:fld id="{C34D932C-A74A-4280-93A0-2BC7C3F94CD7}" type="slidenum">
              <a:rPr lang="en-GB" smtClean="0"/>
              <a:t>10</a:t>
            </a:fld>
            <a:endParaRPr lang="en-GB"/>
          </a:p>
        </p:txBody>
      </p:sp>
    </p:spTree>
    <p:extLst>
      <p:ext uri="{BB962C8B-B14F-4D97-AF65-F5344CB8AC3E}">
        <p14:creationId xmlns:p14="http://schemas.microsoft.com/office/powerpoint/2010/main" val="479890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Due for revision soon? Should we wait? </a:t>
            </a:r>
            <a:r>
              <a:rPr lang="en-GB" smtClean="0"/>
              <a:t>How long?</a:t>
            </a:r>
            <a:endParaRPr lang="en-GB"/>
          </a:p>
        </p:txBody>
      </p:sp>
      <p:sp>
        <p:nvSpPr>
          <p:cNvPr id="4" name="Slide Number Placeholder 3"/>
          <p:cNvSpPr>
            <a:spLocks noGrp="1"/>
          </p:cNvSpPr>
          <p:nvPr>
            <p:ph type="sldNum" sz="quarter" idx="10"/>
          </p:nvPr>
        </p:nvSpPr>
        <p:spPr/>
        <p:txBody>
          <a:bodyPr/>
          <a:lstStyle/>
          <a:p>
            <a:fld id="{C34D932C-A74A-4280-93A0-2BC7C3F94CD7}" type="slidenum">
              <a:rPr lang="en-GB" smtClean="0"/>
              <a:t>11</a:t>
            </a:fld>
            <a:endParaRPr lang="en-GB"/>
          </a:p>
        </p:txBody>
      </p:sp>
    </p:spTree>
    <p:extLst>
      <p:ext uri="{BB962C8B-B14F-4D97-AF65-F5344CB8AC3E}">
        <p14:creationId xmlns:p14="http://schemas.microsoft.com/office/powerpoint/2010/main" val="3173147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2F902AD-D66B-4D9A-A98E-48F3F5F474F0}" type="datetimeFigureOut">
              <a:rPr lang="en-GB" smtClean="0"/>
              <a:t>08/10/2019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B82D3C-FC57-4D59-90D3-10EC8A21497A}" type="slidenum">
              <a:rPr lang="en-GB" smtClean="0"/>
              <a:t>‹#›</a:t>
            </a:fld>
            <a:endParaRPr lang="en-GB"/>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5515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Date Placeholder 2"/>
          <p:cNvSpPr>
            <a:spLocks noGrp="1"/>
          </p:cNvSpPr>
          <p:nvPr>
            <p:ph type="dt" sz="half" idx="10"/>
          </p:nvPr>
        </p:nvSpPr>
        <p:spPr/>
        <p:txBody>
          <a:bodyPr/>
          <a:lstStyle/>
          <a:p>
            <a:fld id="{32F902AD-D66B-4D9A-A98E-48F3F5F474F0}" type="datetimeFigureOut">
              <a:rPr lang="en-GB" smtClean="0"/>
              <a:t>08/10/2019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EB82D3C-FC57-4D59-90D3-10EC8A21497A}" type="slidenum">
              <a:rPr lang="en-GB" smtClean="0"/>
              <a:t>‹#›</a:t>
            </a:fld>
            <a:endParaRPr lang="en-GB"/>
          </a:p>
        </p:txBody>
      </p:sp>
    </p:spTree>
    <p:extLst>
      <p:ext uri="{BB962C8B-B14F-4D97-AF65-F5344CB8AC3E}">
        <p14:creationId xmlns:p14="http://schemas.microsoft.com/office/powerpoint/2010/main" val="921550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2F902AD-D66B-4D9A-A98E-48F3F5F474F0}" type="datetimeFigureOut">
              <a:rPr lang="en-GB" smtClean="0"/>
              <a:t>08/10/2019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B82D3C-FC57-4D59-90D3-10EC8A21497A}" type="slidenum">
              <a:rPr lang="en-GB" smtClean="0"/>
              <a:t>‹#›</a:t>
            </a:fld>
            <a:endParaRPr lang="en-GB"/>
          </a:p>
        </p:txBody>
      </p:sp>
    </p:spTree>
    <p:extLst>
      <p:ext uri="{BB962C8B-B14F-4D97-AF65-F5344CB8AC3E}">
        <p14:creationId xmlns:p14="http://schemas.microsoft.com/office/powerpoint/2010/main" val="4246570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2F902AD-D66B-4D9A-A98E-48F3F5F474F0}" type="datetimeFigureOut">
              <a:rPr lang="en-GB" smtClean="0"/>
              <a:t>08/10/2019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B82D3C-FC57-4D59-90D3-10EC8A21497A}" type="slidenum">
              <a:rPr lang="en-GB" smtClean="0"/>
              <a:t>‹#›</a:t>
            </a:fld>
            <a:endParaRPr lang="en-GB"/>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7491348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2F902AD-D66B-4D9A-A98E-48F3F5F474F0}" type="datetimeFigureOut">
              <a:rPr lang="en-GB" smtClean="0"/>
              <a:t>08/10/2019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B82D3C-FC57-4D59-90D3-10EC8A21497A}" type="slidenum">
              <a:rPr lang="en-GB" smtClean="0"/>
              <a:t>‹#›</a:t>
            </a:fld>
            <a:endParaRPr lang="en-GB"/>
          </a:p>
        </p:txBody>
      </p:sp>
    </p:spTree>
    <p:extLst>
      <p:ext uri="{BB962C8B-B14F-4D97-AF65-F5344CB8AC3E}">
        <p14:creationId xmlns:p14="http://schemas.microsoft.com/office/powerpoint/2010/main" val="40902505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2F902AD-D66B-4D9A-A98E-48F3F5F474F0}" type="datetimeFigureOut">
              <a:rPr lang="en-GB" smtClean="0"/>
              <a:t>08/10/2019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B82D3C-FC57-4D59-90D3-10EC8A21497A}" type="slidenum">
              <a:rPr lang="en-GB" smtClean="0"/>
              <a:t>‹#›</a:t>
            </a:fld>
            <a:endParaRPr lang="en-GB"/>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5159288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2F902AD-D66B-4D9A-A98E-48F3F5F474F0}" type="datetimeFigureOut">
              <a:rPr lang="en-GB" smtClean="0"/>
              <a:t>08/10/2019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B82D3C-FC57-4D59-90D3-10EC8A21497A}" type="slidenum">
              <a:rPr lang="en-GB" smtClean="0"/>
              <a:t>‹#›</a:t>
            </a:fld>
            <a:endParaRPr lang="en-GB"/>
          </a:p>
        </p:txBody>
      </p:sp>
    </p:spTree>
    <p:extLst>
      <p:ext uri="{BB962C8B-B14F-4D97-AF65-F5344CB8AC3E}">
        <p14:creationId xmlns:p14="http://schemas.microsoft.com/office/powerpoint/2010/main" val="5320140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F902AD-D66B-4D9A-A98E-48F3F5F474F0}" type="datetimeFigureOut">
              <a:rPr lang="en-GB" smtClean="0"/>
              <a:t>08/10/2019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B82D3C-FC57-4D59-90D3-10EC8A21497A}" type="slidenum">
              <a:rPr lang="en-GB" smtClean="0"/>
              <a:t>‹#›</a:t>
            </a:fld>
            <a:endParaRPr lang="en-GB"/>
          </a:p>
        </p:txBody>
      </p:sp>
    </p:spTree>
    <p:extLst>
      <p:ext uri="{BB962C8B-B14F-4D97-AF65-F5344CB8AC3E}">
        <p14:creationId xmlns:p14="http://schemas.microsoft.com/office/powerpoint/2010/main" val="34056886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F902AD-D66B-4D9A-A98E-48F3F5F474F0}" type="datetimeFigureOut">
              <a:rPr lang="en-GB" smtClean="0"/>
              <a:t>08/10/2019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B82D3C-FC57-4D59-90D3-10EC8A21497A}" type="slidenum">
              <a:rPr lang="en-GB" smtClean="0"/>
              <a:t>‹#›</a:t>
            </a:fld>
            <a:endParaRPr lang="en-GB"/>
          </a:p>
        </p:txBody>
      </p:sp>
    </p:spTree>
    <p:extLst>
      <p:ext uri="{BB962C8B-B14F-4D97-AF65-F5344CB8AC3E}">
        <p14:creationId xmlns:p14="http://schemas.microsoft.com/office/powerpoint/2010/main" val="1824898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F902AD-D66B-4D9A-A98E-48F3F5F474F0}" type="datetimeFigureOut">
              <a:rPr lang="en-GB" smtClean="0"/>
              <a:t>08/10/2019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B82D3C-FC57-4D59-90D3-10EC8A21497A}" type="slidenum">
              <a:rPr lang="en-GB" smtClean="0"/>
              <a:t>‹#›</a:t>
            </a:fld>
            <a:endParaRPr lang="en-GB"/>
          </a:p>
        </p:txBody>
      </p:sp>
    </p:spTree>
    <p:extLst>
      <p:ext uri="{BB962C8B-B14F-4D97-AF65-F5344CB8AC3E}">
        <p14:creationId xmlns:p14="http://schemas.microsoft.com/office/powerpoint/2010/main" val="2867046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2F902AD-D66B-4D9A-A98E-48F3F5F474F0}" type="datetimeFigureOut">
              <a:rPr lang="en-GB" smtClean="0"/>
              <a:t>08/10/2019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B82D3C-FC57-4D59-90D3-10EC8A21497A}" type="slidenum">
              <a:rPr lang="en-GB" smtClean="0"/>
              <a:t>‹#›</a:t>
            </a:fld>
            <a:endParaRPr lang="en-GB"/>
          </a:p>
        </p:txBody>
      </p:sp>
    </p:spTree>
    <p:extLst>
      <p:ext uri="{BB962C8B-B14F-4D97-AF65-F5344CB8AC3E}">
        <p14:creationId xmlns:p14="http://schemas.microsoft.com/office/powerpoint/2010/main" val="3356434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2F902AD-D66B-4D9A-A98E-48F3F5F474F0}" type="datetimeFigureOut">
              <a:rPr lang="en-GB" smtClean="0"/>
              <a:t>08/10/2019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B82D3C-FC57-4D59-90D3-10EC8A21497A}" type="slidenum">
              <a:rPr lang="en-GB" smtClean="0"/>
              <a:t>‹#›</a:t>
            </a:fld>
            <a:endParaRPr lang="en-GB"/>
          </a:p>
        </p:txBody>
      </p:sp>
    </p:spTree>
    <p:extLst>
      <p:ext uri="{BB962C8B-B14F-4D97-AF65-F5344CB8AC3E}">
        <p14:creationId xmlns:p14="http://schemas.microsoft.com/office/powerpoint/2010/main" val="2809594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2F902AD-D66B-4D9A-A98E-48F3F5F474F0}" type="datetimeFigureOut">
              <a:rPr lang="en-GB" smtClean="0"/>
              <a:t>08/10/2019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EB82D3C-FC57-4D59-90D3-10EC8A21497A}" type="slidenum">
              <a:rPr lang="en-GB" smtClean="0"/>
              <a:t>‹#›</a:t>
            </a:fld>
            <a:endParaRPr lang="en-GB"/>
          </a:p>
        </p:txBody>
      </p:sp>
    </p:spTree>
    <p:extLst>
      <p:ext uri="{BB962C8B-B14F-4D97-AF65-F5344CB8AC3E}">
        <p14:creationId xmlns:p14="http://schemas.microsoft.com/office/powerpoint/2010/main" val="3250733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2F902AD-D66B-4D9A-A98E-48F3F5F474F0}" type="datetimeFigureOut">
              <a:rPr lang="en-GB" smtClean="0"/>
              <a:t>08/10/2019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EB82D3C-FC57-4D59-90D3-10EC8A21497A}" type="slidenum">
              <a:rPr lang="en-GB" smtClean="0"/>
              <a:t>‹#›</a:t>
            </a:fld>
            <a:endParaRPr lang="en-GB"/>
          </a:p>
        </p:txBody>
      </p:sp>
    </p:spTree>
    <p:extLst>
      <p:ext uri="{BB962C8B-B14F-4D97-AF65-F5344CB8AC3E}">
        <p14:creationId xmlns:p14="http://schemas.microsoft.com/office/powerpoint/2010/main" val="3389071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F902AD-D66B-4D9A-A98E-48F3F5F474F0}" type="datetimeFigureOut">
              <a:rPr lang="en-GB" smtClean="0"/>
              <a:t>08/10/2019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EB82D3C-FC57-4D59-90D3-10EC8A21497A}" type="slidenum">
              <a:rPr lang="en-GB" smtClean="0"/>
              <a:t>‹#›</a:t>
            </a:fld>
            <a:endParaRPr lang="en-GB"/>
          </a:p>
        </p:txBody>
      </p:sp>
    </p:spTree>
    <p:extLst>
      <p:ext uri="{BB962C8B-B14F-4D97-AF65-F5344CB8AC3E}">
        <p14:creationId xmlns:p14="http://schemas.microsoft.com/office/powerpoint/2010/main" val="2750626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2F902AD-D66B-4D9A-A98E-48F3F5F474F0}" type="datetimeFigureOut">
              <a:rPr lang="en-GB" smtClean="0"/>
              <a:t>08/10/2019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B82D3C-FC57-4D59-90D3-10EC8A21497A}" type="slidenum">
              <a:rPr lang="en-GB" smtClean="0"/>
              <a:t>‹#›</a:t>
            </a:fld>
            <a:endParaRPr lang="en-GB"/>
          </a:p>
        </p:txBody>
      </p:sp>
    </p:spTree>
    <p:extLst>
      <p:ext uri="{BB962C8B-B14F-4D97-AF65-F5344CB8AC3E}">
        <p14:creationId xmlns:p14="http://schemas.microsoft.com/office/powerpoint/2010/main" val="892644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2F902AD-D66B-4D9A-A98E-48F3F5F474F0}" type="datetimeFigureOut">
              <a:rPr lang="en-GB" smtClean="0"/>
              <a:t>08/10/2019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B82D3C-FC57-4D59-90D3-10EC8A21497A}" type="slidenum">
              <a:rPr lang="en-GB" smtClean="0"/>
              <a:t>‹#›</a:t>
            </a:fld>
            <a:endParaRPr lang="en-GB"/>
          </a:p>
        </p:txBody>
      </p:sp>
    </p:spTree>
    <p:extLst>
      <p:ext uri="{BB962C8B-B14F-4D97-AF65-F5344CB8AC3E}">
        <p14:creationId xmlns:p14="http://schemas.microsoft.com/office/powerpoint/2010/main" val="1409296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32F902AD-D66B-4D9A-A98E-48F3F5F474F0}" type="datetimeFigureOut">
              <a:rPr lang="en-GB" smtClean="0"/>
              <a:t>08/10/2019</a:t>
            </a:fld>
            <a:endParaRPr lang="en-GB"/>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GB"/>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EEB82D3C-FC57-4D59-90D3-10EC8A21497A}" type="slidenum">
              <a:rPr lang="en-GB" smtClean="0"/>
              <a:t>‹#›</a:t>
            </a:fld>
            <a:endParaRPr lang="en-GB"/>
          </a:p>
        </p:txBody>
      </p:sp>
    </p:spTree>
    <p:extLst>
      <p:ext uri="{BB962C8B-B14F-4D97-AF65-F5344CB8AC3E}">
        <p14:creationId xmlns:p14="http://schemas.microsoft.com/office/powerpoint/2010/main" val="4198007555"/>
      </p:ext>
    </p:extLst>
  </p:cSld>
  <p:clrMap bg1="dk1" tx1="lt1" bg2="dk2" tx2="lt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 id="2147483918" r:id="rId12"/>
    <p:sldLayoutId id="2147483919" r:id="rId13"/>
    <p:sldLayoutId id="2147483920" r:id="rId14"/>
    <p:sldLayoutId id="2147483921" r:id="rId15"/>
    <p:sldLayoutId id="2147483922" r:id="rId16"/>
    <p:sldLayoutId id="2147483923"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bredvsj\AppData\Local\Microsoft\Windows\Temporary Internet Files\Content.IE5\H2A8OM7O\gansos_volando[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47486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766887" y="195262"/>
            <a:ext cx="8658225" cy="6467475"/>
          </a:xfrm>
          <a:prstGeom prst="rect">
            <a:avLst/>
          </a:prstGeom>
        </p:spPr>
      </p:pic>
    </p:spTree>
    <p:extLst>
      <p:ext uri="{BB962C8B-B14F-4D97-AF65-F5344CB8AC3E}">
        <p14:creationId xmlns:p14="http://schemas.microsoft.com/office/powerpoint/2010/main" val="1806040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608580" y="640080"/>
            <a:ext cx="5316220" cy="5690870"/>
          </a:xfrm>
          <a:prstGeom prst="rect">
            <a:avLst/>
          </a:prstGeom>
        </p:spPr>
      </p:pic>
    </p:spTree>
    <p:extLst>
      <p:ext uri="{BB962C8B-B14F-4D97-AF65-F5344CB8AC3E}">
        <p14:creationId xmlns:p14="http://schemas.microsoft.com/office/powerpoint/2010/main" val="4223513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240684" y="762000"/>
            <a:ext cx="6168996" cy="5417820"/>
          </a:xfrm>
          <a:prstGeom prst="rect">
            <a:avLst/>
          </a:prstGeom>
        </p:spPr>
      </p:pic>
      <p:sp>
        <p:nvSpPr>
          <p:cNvPr id="3" name="Title 2"/>
          <p:cNvSpPr>
            <a:spLocks noGrp="1"/>
          </p:cNvSpPr>
          <p:nvPr>
            <p:ph type="title"/>
          </p:nvPr>
        </p:nvSpPr>
        <p:spPr/>
        <p:txBody>
          <a:bodyPr>
            <a:normAutofit/>
          </a:bodyPr>
          <a:lstStyle/>
          <a:p>
            <a:r>
              <a:rPr lang="en-GB" sz="2800" dirty="0"/>
              <a:t>Contextual factors</a:t>
            </a:r>
          </a:p>
        </p:txBody>
      </p:sp>
    </p:spTree>
    <p:extLst>
      <p:ext uri="{BB962C8B-B14F-4D97-AF65-F5344CB8AC3E}">
        <p14:creationId xmlns:p14="http://schemas.microsoft.com/office/powerpoint/2010/main" val="3326034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 y="4775200"/>
            <a:ext cx="5913120" cy="1209039"/>
          </a:xfrm>
        </p:spPr>
        <p:txBody>
          <a:bodyPr>
            <a:normAutofit fontScale="90000"/>
          </a:bodyPr>
          <a:lstStyle/>
          <a:p>
            <a:r>
              <a:rPr lang="en-US" b="1" dirty="0">
                <a:solidFill>
                  <a:srgbClr val="92D050"/>
                </a:solidFill>
              </a:rPr>
              <a:t>Special educational needs and disability code of practice: 0 to 25 years</a:t>
            </a:r>
            <a:endParaRPr lang="en-GB" b="1" dirty="0">
              <a:solidFill>
                <a:srgbClr val="92D050"/>
              </a:solidFill>
            </a:endParaRPr>
          </a:p>
        </p:txBody>
      </p:sp>
      <p:sp>
        <p:nvSpPr>
          <p:cNvPr id="3" name="Content Placeholder 2"/>
          <p:cNvSpPr>
            <a:spLocks noGrp="1"/>
          </p:cNvSpPr>
          <p:nvPr>
            <p:ph sz="half" idx="1"/>
          </p:nvPr>
        </p:nvSpPr>
        <p:spPr/>
        <p:txBody>
          <a:bodyPr>
            <a:normAutofit/>
          </a:bodyPr>
          <a:lstStyle/>
          <a:p>
            <a:r>
              <a:rPr lang="en-GB" dirty="0">
                <a:solidFill>
                  <a:schemeClr val="tx1"/>
                </a:solidFill>
              </a:rPr>
              <a:t>9.49 </a:t>
            </a:r>
            <a:r>
              <a:rPr lang="en-US" dirty="0" smtClean="0">
                <a:solidFill>
                  <a:schemeClr val="tx1"/>
                </a:solidFill>
              </a:rPr>
              <a:t>Psychological </a:t>
            </a:r>
            <a:r>
              <a:rPr lang="en-US" dirty="0">
                <a:solidFill>
                  <a:schemeClr val="tx1"/>
                </a:solidFill>
              </a:rPr>
              <a:t>advice and information from an educational psychologist who should normally be employed or commissioned by the local authority. The educational psychologist should consult any other psychologists known to be involved with the child or young person</a:t>
            </a:r>
            <a:endParaRPr lang="en-GB" dirty="0">
              <a:solidFill>
                <a:schemeClr val="tx1"/>
              </a:solidFill>
            </a:endParaRPr>
          </a:p>
        </p:txBody>
      </p:sp>
      <p:sp>
        <p:nvSpPr>
          <p:cNvPr id="4" name="Content Placeholder 3"/>
          <p:cNvSpPr>
            <a:spLocks noGrp="1"/>
          </p:cNvSpPr>
          <p:nvPr>
            <p:ph sz="half" idx="2"/>
          </p:nvPr>
        </p:nvSpPr>
        <p:spPr>
          <a:xfrm>
            <a:off x="5808133" y="685800"/>
            <a:ext cx="5703147" cy="5745480"/>
          </a:xfrm>
        </p:spPr>
        <p:txBody>
          <a:bodyPr>
            <a:normAutofit/>
          </a:bodyPr>
          <a:lstStyle/>
          <a:p>
            <a:r>
              <a:rPr lang="en-US" dirty="0">
                <a:solidFill>
                  <a:schemeClr val="tx1"/>
                </a:solidFill>
              </a:rPr>
              <a:t>9.51 The evidence and advice submitted by those providing it should be clear, accessible and specific. They should provide advice about outcomes relevant for the child or young person’s age and phase of education and strategies for their achievement. </a:t>
            </a:r>
            <a:r>
              <a:rPr lang="en-US" b="1" dirty="0">
                <a:solidFill>
                  <a:srgbClr val="92D050"/>
                </a:solidFill>
              </a:rPr>
              <a:t>The local authority may provide guidance about the structure and format of advice and information to be provided</a:t>
            </a:r>
            <a:r>
              <a:rPr lang="en-US" dirty="0">
                <a:solidFill>
                  <a:schemeClr val="tx1"/>
                </a:solidFill>
              </a:rPr>
              <a:t>. Professionals should limit their advice to areas in which they have expertise. They may comment on the amount of provision they consider a child or young person requires and local authorities should not have blanket policies which prevent them from doing so. </a:t>
            </a:r>
            <a:endParaRPr lang="en-GB" dirty="0">
              <a:solidFill>
                <a:schemeClr val="tx1"/>
              </a:solidFill>
            </a:endParaRPr>
          </a:p>
        </p:txBody>
      </p:sp>
    </p:spTree>
    <p:extLst>
      <p:ext uri="{BB962C8B-B14F-4D97-AF65-F5344CB8AC3E}">
        <p14:creationId xmlns:p14="http://schemas.microsoft.com/office/powerpoint/2010/main" val="2739034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bredvsj\AppData\Local\Microsoft\Windows\Temporary Internet Files\Content.IE5\H2A8OM7O\gansos_volando[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077" y="1301261"/>
            <a:ext cx="5556739" cy="416755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096000" y="1399879"/>
            <a:ext cx="6096000" cy="3970318"/>
          </a:xfrm>
          <a:prstGeom prst="rect">
            <a:avLst/>
          </a:prstGeom>
        </p:spPr>
        <p:txBody>
          <a:bodyPr>
            <a:spAutoFit/>
          </a:bodyPr>
          <a:lstStyle/>
          <a:p>
            <a:r>
              <a:rPr lang="en-GB" sz="3600" i="1" dirty="0"/>
              <a:t>As each goose flaps its wings, it creates an “uplift” for the birds that follow. By flying in a “V” formation, the whole flock has 71% greater flying range than if each bird flew alone</a:t>
            </a:r>
            <a:r>
              <a:rPr lang="en-GB" sz="3600" dirty="0"/>
              <a:t>.</a:t>
            </a:r>
          </a:p>
        </p:txBody>
      </p:sp>
    </p:spTree>
    <p:extLst>
      <p:ext uri="{BB962C8B-B14F-4D97-AF65-F5344CB8AC3E}">
        <p14:creationId xmlns:p14="http://schemas.microsoft.com/office/powerpoint/2010/main" val="3136306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2369" y="1951892"/>
            <a:ext cx="6488726" cy="3170099"/>
          </a:xfrm>
          <a:prstGeom prst="rect">
            <a:avLst/>
          </a:prstGeom>
        </p:spPr>
        <p:txBody>
          <a:bodyPr wrap="square">
            <a:spAutoFit/>
          </a:bodyPr>
          <a:lstStyle/>
          <a:p>
            <a:r>
              <a:rPr lang="en-GB" sz="4000" i="1" dirty="0"/>
              <a:t>The geese flying in formation honk to encourage those up front to keep up their speed.</a:t>
            </a:r>
          </a:p>
        </p:txBody>
      </p:sp>
      <p:pic>
        <p:nvPicPr>
          <p:cNvPr id="4" name="Picture 2" descr="C:\Users\bredvsj\AppData\Local\Microsoft\Windows\Temporary Internet Files\Content.IE5\H2A8OM7O\26487835633_42f38c5528_b[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4615" y="1195754"/>
            <a:ext cx="5342310" cy="4594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6290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439616"/>
            <a:ext cx="3657600" cy="1371600"/>
          </a:xfrm>
        </p:spPr>
        <p:txBody>
          <a:bodyPr/>
          <a:lstStyle/>
          <a:p>
            <a:r>
              <a:rPr lang="en-GB" b="1" dirty="0" smtClean="0"/>
              <a:t>And now to our speakers…….</a:t>
            </a:r>
            <a:endParaRPr lang="en-GB" b="1" dirty="0"/>
          </a:p>
        </p:txBody>
      </p:sp>
      <p:pic>
        <p:nvPicPr>
          <p:cNvPr id="7" name="Content Placeholder 6" descr="Many Thanks are in Order | Dan Hilbert: Accepting the Bless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7716" y="3281501"/>
            <a:ext cx="3780814" cy="2878640"/>
          </a:xfrm>
        </p:spPr>
      </p:pic>
      <p:sp>
        <p:nvSpPr>
          <p:cNvPr id="4" name="Text Placeholder 3"/>
          <p:cNvSpPr>
            <a:spLocks noGrp="1"/>
          </p:cNvSpPr>
          <p:nvPr>
            <p:ph type="body" sz="half" idx="2"/>
          </p:nvPr>
        </p:nvSpPr>
        <p:spPr>
          <a:xfrm>
            <a:off x="6944335" y="1670538"/>
            <a:ext cx="4890111" cy="4870940"/>
          </a:xfrm>
        </p:spPr>
        <p:txBody>
          <a:bodyPr>
            <a:normAutofit/>
          </a:bodyPr>
          <a:lstStyle/>
          <a:p>
            <a:endParaRPr lang="en-GB" sz="2800" dirty="0"/>
          </a:p>
          <a:p>
            <a:endParaRPr lang="en-GB" dirty="0"/>
          </a:p>
          <a:p>
            <a:endParaRPr lang="en-GB" dirty="0"/>
          </a:p>
        </p:txBody>
      </p:sp>
      <p:sp>
        <p:nvSpPr>
          <p:cNvPr id="3" name="Rectangle 2"/>
          <p:cNvSpPr/>
          <p:nvPr/>
        </p:nvSpPr>
        <p:spPr>
          <a:xfrm>
            <a:off x="6096000" y="2628680"/>
            <a:ext cx="6096000" cy="3170099"/>
          </a:xfrm>
          <a:prstGeom prst="rect">
            <a:avLst/>
          </a:prstGeom>
        </p:spPr>
        <p:txBody>
          <a:bodyPr>
            <a:spAutoFit/>
          </a:bodyPr>
          <a:lstStyle/>
          <a:p>
            <a:pPr marL="342900" indent="-342900">
              <a:buFont typeface="Arial" panose="020B0604020202020204" pitchFamily="34" charset="0"/>
              <a:buChar char="•"/>
            </a:pPr>
            <a:r>
              <a:rPr lang="en-GB" sz="4000" b="1" dirty="0">
                <a:solidFill>
                  <a:srgbClr val="92D050"/>
                </a:solidFill>
              </a:rPr>
              <a:t>Andy </a:t>
            </a:r>
            <a:r>
              <a:rPr lang="en-GB" sz="4000" b="1" dirty="0" smtClean="0">
                <a:solidFill>
                  <a:srgbClr val="92D050"/>
                </a:solidFill>
              </a:rPr>
              <a:t>Heather</a:t>
            </a:r>
            <a:endParaRPr lang="en-GB" sz="4000" b="1" dirty="0">
              <a:solidFill>
                <a:srgbClr val="92D050"/>
              </a:solidFill>
            </a:endParaRPr>
          </a:p>
          <a:p>
            <a:pPr marL="342900" indent="-342900">
              <a:buFont typeface="Arial" panose="020B0604020202020204" pitchFamily="34" charset="0"/>
              <a:buChar char="•"/>
            </a:pPr>
            <a:r>
              <a:rPr lang="en-GB" sz="4000" b="1" dirty="0">
                <a:solidFill>
                  <a:srgbClr val="92D050"/>
                </a:solidFill>
              </a:rPr>
              <a:t>Ruth </a:t>
            </a:r>
            <a:r>
              <a:rPr lang="en-GB" sz="4000" b="1" dirty="0" smtClean="0">
                <a:solidFill>
                  <a:srgbClr val="92D050"/>
                </a:solidFill>
              </a:rPr>
              <a:t>Dennis</a:t>
            </a:r>
            <a:endParaRPr lang="en-GB" sz="4000" b="1" dirty="0">
              <a:solidFill>
                <a:srgbClr val="92D050"/>
              </a:solidFill>
            </a:endParaRPr>
          </a:p>
          <a:p>
            <a:pPr marL="342900" indent="-342900">
              <a:buFont typeface="Arial" panose="020B0604020202020204" pitchFamily="34" charset="0"/>
              <a:buChar char="•"/>
            </a:pPr>
            <a:r>
              <a:rPr lang="en-GB" sz="4000" b="1" dirty="0">
                <a:solidFill>
                  <a:srgbClr val="92D050"/>
                </a:solidFill>
              </a:rPr>
              <a:t>Elaine </a:t>
            </a:r>
            <a:r>
              <a:rPr lang="en-GB" sz="4000" b="1" dirty="0" smtClean="0">
                <a:solidFill>
                  <a:srgbClr val="92D050"/>
                </a:solidFill>
              </a:rPr>
              <a:t>Nickolls</a:t>
            </a:r>
            <a:endParaRPr lang="en-GB" sz="4000" b="1" dirty="0">
              <a:solidFill>
                <a:srgbClr val="92D050"/>
              </a:solidFill>
            </a:endParaRPr>
          </a:p>
          <a:p>
            <a:pPr marL="342900" indent="-342900">
              <a:buFont typeface="Arial" panose="020B0604020202020204" pitchFamily="34" charset="0"/>
              <a:buChar char="•"/>
            </a:pPr>
            <a:r>
              <a:rPr lang="en-GB" sz="4000" b="1" dirty="0">
                <a:solidFill>
                  <a:srgbClr val="92D050"/>
                </a:solidFill>
              </a:rPr>
              <a:t>Jenny </a:t>
            </a:r>
            <a:r>
              <a:rPr lang="en-GB" sz="4000" b="1" dirty="0" smtClean="0">
                <a:solidFill>
                  <a:srgbClr val="92D050"/>
                </a:solidFill>
              </a:rPr>
              <a:t>Pearce-Riddy</a:t>
            </a:r>
            <a:endParaRPr lang="en-GB" sz="4000" b="1" dirty="0">
              <a:solidFill>
                <a:srgbClr val="92D050"/>
              </a:solidFill>
            </a:endParaRPr>
          </a:p>
          <a:p>
            <a:pPr marL="342900" indent="-342900">
              <a:buFont typeface="Arial" panose="020B0604020202020204" pitchFamily="34" charset="0"/>
              <a:buChar char="•"/>
            </a:pPr>
            <a:endParaRPr lang="en-GB" sz="4000" b="1" dirty="0">
              <a:solidFill>
                <a:srgbClr val="92D050"/>
              </a:solidFill>
            </a:endParaRPr>
          </a:p>
        </p:txBody>
      </p:sp>
    </p:spTree>
    <p:extLst>
      <p:ext uri="{BB962C8B-B14F-4D97-AF65-F5344CB8AC3E}">
        <p14:creationId xmlns:p14="http://schemas.microsoft.com/office/powerpoint/2010/main" val="5457849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883274" y="606726"/>
            <a:ext cx="8893620" cy="1470025"/>
          </a:xfrm>
        </p:spPr>
        <p:txBody>
          <a:bodyPr rtlCol="0">
            <a:normAutofit fontScale="90000"/>
          </a:bodyPr>
          <a:lstStyle/>
          <a:p>
            <a:pPr algn="ctr"/>
            <a:r>
              <a:rPr sz="4400" dirty="0"/>
              <a:t/>
            </a:r>
            <a:br>
              <a:rPr sz="4400" dirty="0"/>
            </a:br>
            <a:r>
              <a:rPr lang="en-GB" b="0" dirty="0" smtClean="0"/>
              <a:t>The SEND Review</a:t>
            </a:r>
            <a:br>
              <a:rPr lang="en-GB" b="0" dirty="0" smtClean="0"/>
            </a:br>
            <a:r>
              <a:rPr lang="en-GB" b="0" dirty="0"/>
              <a:t/>
            </a:r>
            <a:br>
              <a:rPr lang="en-GB" b="0" dirty="0"/>
            </a:br>
            <a:endParaRPr sz="3200" dirty="0"/>
          </a:p>
        </p:txBody>
      </p:sp>
      <p:sp>
        <p:nvSpPr>
          <p:cNvPr id="2051" name="Subtitle 4"/>
          <p:cNvSpPr>
            <a:spLocks noGrp="1"/>
          </p:cNvSpPr>
          <p:nvPr>
            <p:ph type="subTitle" idx="1"/>
          </p:nvPr>
        </p:nvSpPr>
        <p:spPr>
          <a:xfrm>
            <a:off x="2279576" y="3933056"/>
            <a:ext cx="8101016" cy="1752600"/>
          </a:xfrm>
        </p:spPr>
        <p:txBody>
          <a:bodyPr>
            <a:normAutofit lnSpcReduction="10000"/>
          </a:bodyPr>
          <a:lstStyle/>
          <a:p>
            <a:pPr eaLnBrk="1" hangingPunct="1"/>
            <a:endParaRPr lang="en-GB" altLang="en-US" dirty="0" smtClean="0">
              <a:latin typeface="Arial" charset="0"/>
              <a:cs typeface="Arial" charset="0"/>
            </a:endParaRPr>
          </a:p>
          <a:p>
            <a:pPr algn="ctr"/>
            <a:endParaRPr lang="en-GB" altLang="en-US" b="0" dirty="0" smtClean="0">
              <a:latin typeface="Arial" charset="0"/>
              <a:cs typeface="Arial" charset="0"/>
            </a:endParaRPr>
          </a:p>
          <a:p>
            <a:pPr algn="ctr"/>
            <a:endParaRPr lang="en-GB" altLang="en-US" b="0" dirty="0" smtClean="0">
              <a:latin typeface="Arial" charset="0"/>
              <a:cs typeface="Arial" charset="0"/>
            </a:endParaRPr>
          </a:p>
          <a:p>
            <a:pPr algn="ctr"/>
            <a:r>
              <a:rPr lang="en-GB" altLang="en-US" b="0" dirty="0" smtClean="0">
                <a:latin typeface="Arial" charset="0"/>
                <a:cs typeface="Arial" charset="0"/>
              </a:rPr>
              <a:t>September 2019</a:t>
            </a:r>
          </a:p>
        </p:txBody>
      </p:sp>
      <p:sp>
        <p:nvSpPr>
          <p:cNvPr id="2052" name="Rectangle 1"/>
          <p:cNvSpPr>
            <a:spLocks noChangeArrowheads="1"/>
          </p:cNvSpPr>
          <p:nvPr/>
        </p:nvSpPr>
        <p:spPr bwMode="auto">
          <a:xfrm>
            <a:off x="3719737" y="6336970"/>
            <a:ext cx="64817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120000"/>
              </a:lnSpc>
              <a:spcAft>
                <a:spcPts val="600"/>
              </a:spcAft>
              <a:buClr>
                <a:schemeClr val="tx2"/>
              </a:buClr>
              <a:buFont typeface="Wingdings" pitchFamily="2" charset="2"/>
              <a:buChar char="§"/>
              <a:defRPr sz="2000" b="1">
                <a:solidFill>
                  <a:schemeClr val="tx1"/>
                </a:solidFill>
                <a:latin typeface="Arial" charset="0"/>
              </a:defRPr>
            </a:lvl1pPr>
            <a:lvl2pPr marL="742950" indent="-285750" eaLnBrk="0" hangingPunct="0">
              <a:lnSpc>
                <a:spcPct val="120000"/>
              </a:lnSpc>
              <a:spcAft>
                <a:spcPts val="600"/>
              </a:spcAft>
              <a:buClr>
                <a:schemeClr val="tx2"/>
              </a:buClr>
              <a:buFont typeface="Wingdings" pitchFamily="2" charset="2"/>
              <a:buChar char="§"/>
              <a:defRPr sz="2000">
                <a:solidFill>
                  <a:schemeClr val="tx1"/>
                </a:solidFill>
                <a:latin typeface="Arial" charset="0"/>
              </a:defRPr>
            </a:lvl2pPr>
            <a:lvl3pPr marL="1143000" indent="-228600" eaLnBrk="0" hangingPunct="0">
              <a:lnSpc>
                <a:spcPct val="120000"/>
              </a:lnSpc>
              <a:spcAft>
                <a:spcPts val="600"/>
              </a:spcAft>
              <a:buClr>
                <a:schemeClr val="tx2"/>
              </a:buClr>
              <a:buFont typeface="Wingdings" pitchFamily="2" charset="2"/>
              <a:buChar char="§"/>
              <a:defRPr sz="2000">
                <a:solidFill>
                  <a:schemeClr val="tx1"/>
                </a:solidFill>
                <a:latin typeface="Arial" charset="0"/>
              </a:defRPr>
            </a:lvl3pPr>
            <a:lvl4pPr marL="1600200" indent="-228600" eaLnBrk="0" hangingPunct="0">
              <a:lnSpc>
                <a:spcPct val="120000"/>
              </a:lnSpc>
              <a:spcAft>
                <a:spcPts val="600"/>
              </a:spcAft>
              <a:buClr>
                <a:schemeClr val="tx2"/>
              </a:buClr>
              <a:buFont typeface="Wingdings" pitchFamily="2" charset="2"/>
              <a:buChar char="§"/>
              <a:defRPr sz="1600">
                <a:solidFill>
                  <a:schemeClr val="tx1"/>
                </a:solidFill>
                <a:latin typeface="Arial" charset="0"/>
              </a:defRPr>
            </a:lvl4pPr>
            <a:lvl5pPr marL="2057400" indent="-228600" eaLnBrk="0" hangingPunct="0">
              <a:lnSpc>
                <a:spcPct val="120000"/>
              </a:lnSpc>
              <a:spcAft>
                <a:spcPts val="600"/>
              </a:spcAft>
              <a:buClr>
                <a:schemeClr val="tx2"/>
              </a:buClr>
              <a:buFont typeface="Wingdings" pitchFamily="2" charset="2"/>
              <a:buChar char="§"/>
              <a:defRPr sz="1600">
                <a:solidFill>
                  <a:schemeClr val="tx1"/>
                </a:solidFill>
                <a:latin typeface="Arial" charset="0"/>
              </a:defRPr>
            </a:lvl5pPr>
            <a:lvl6pPr marL="2514600" indent="-228600" eaLnBrk="0" fontAlgn="base" hangingPunct="0">
              <a:lnSpc>
                <a:spcPct val="120000"/>
              </a:lnSpc>
              <a:spcBef>
                <a:spcPct val="0"/>
              </a:spcBef>
              <a:spcAft>
                <a:spcPts val="600"/>
              </a:spcAft>
              <a:buClr>
                <a:schemeClr val="tx2"/>
              </a:buClr>
              <a:buFont typeface="Wingdings" pitchFamily="2" charset="2"/>
              <a:buChar char="§"/>
              <a:defRPr sz="1600">
                <a:solidFill>
                  <a:schemeClr val="tx1"/>
                </a:solidFill>
                <a:latin typeface="Arial" charset="0"/>
              </a:defRPr>
            </a:lvl6pPr>
            <a:lvl7pPr marL="2971800" indent="-228600" eaLnBrk="0" fontAlgn="base" hangingPunct="0">
              <a:lnSpc>
                <a:spcPct val="120000"/>
              </a:lnSpc>
              <a:spcBef>
                <a:spcPct val="0"/>
              </a:spcBef>
              <a:spcAft>
                <a:spcPts val="600"/>
              </a:spcAft>
              <a:buClr>
                <a:schemeClr val="tx2"/>
              </a:buClr>
              <a:buFont typeface="Wingdings" pitchFamily="2" charset="2"/>
              <a:buChar char="§"/>
              <a:defRPr sz="1600">
                <a:solidFill>
                  <a:schemeClr val="tx1"/>
                </a:solidFill>
                <a:latin typeface="Arial" charset="0"/>
              </a:defRPr>
            </a:lvl7pPr>
            <a:lvl8pPr marL="3429000" indent="-228600" eaLnBrk="0" fontAlgn="base" hangingPunct="0">
              <a:lnSpc>
                <a:spcPct val="120000"/>
              </a:lnSpc>
              <a:spcBef>
                <a:spcPct val="0"/>
              </a:spcBef>
              <a:spcAft>
                <a:spcPts val="600"/>
              </a:spcAft>
              <a:buClr>
                <a:schemeClr val="tx2"/>
              </a:buClr>
              <a:buFont typeface="Wingdings" pitchFamily="2" charset="2"/>
              <a:buChar char="§"/>
              <a:defRPr sz="1600">
                <a:solidFill>
                  <a:schemeClr val="tx1"/>
                </a:solidFill>
                <a:latin typeface="Arial" charset="0"/>
              </a:defRPr>
            </a:lvl8pPr>
            <a:lvl9pPr marL="3886200" indent="-228600" eaLnBrk="0" fontAlgn="base" hangingPunct="0">
              <a:lnSpc>
                <a:spcPct val="120000"/>
              </a:lnSpc>
              <a:spcBef>
                <a:spcPct val="0"/>
              </a:spcBef>
              <a:spcAft>
                <a:spcPts val="600"/>
              </a:spcAft>
              <a:buClr>
                <a:schemeClr val="tx2"/>
              </a:buClr>
              <a:buFont typeface="Wingdings" pitchFamily="2" charset="2"/>
              <a:buChar char="§"/>
              <a:defRPr sz="1600">
                <a:solidFill>
                  <a:schemeClr val="tx1"/>
                </a:solidFill>
                <a:latin typeface="Arial" charset="0"/>
              </a:defRPr>
            </a:lvl9pPr>
          </a:lstStyle>
          <a:p>
            <a:pPr algn="ctr" eaLnBrk="1" hangingPunct="1">
              <a:lnSpc>
                <a:spcPct val="100000"/>
              </a:lnSpc>
              <a:spcBef>
                <a:spcPct val="50000"/>
              </a:spcBef>
              <a:spcAft>
                <a:spcPct val="0"/>
              </a:spcAft>
              <a:buClrTx/>
              <a:buFontTx/>
              <a:buNone/>
            </a:pPr>
            <a:r>
              <a:rPr lang="en-GB" altLang="en-US" sz="1800" b="0" dirty="0"/>
              <a:t>André Imich, SEN and Disability Professional Adviser, DfE</a:t>
            </a:r>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672" y="2420888"/>
            <a:ext cx="5905696" cy="2185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92030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0" dirty="0" smtClean="0"/>
              <a:t>The focus of the SEN Review</a:t>
            </a:r>
            <a:endParaRPr lang="en-GB" b="0" dirty="0"/>
          </a:p>
        </p:txBody>
      </p:sp>
      <p:sp>
        <p:nvSpPr>
          <p:cNvPr id="3" name="Content Placeholder 2"/>
          <p:cNvSpPr>
            <a:spLocks noGrp="1"/>
          </p:cNvSpPr>
          <p:nvPr>
            <p:ph idx="1"/>
          </p:nvPr>
        </p:nvSpPr>
        <p:spPr/>
        <p:txBody>
          <a:bodyPr/>
          <a:lstStyle/>
          <a:p>
            <a:r>
              <a:rPr lang="en-GB" sz="2400" dirty="0"/>
              <a:t>How the SEND system has evolved since 2014;</a:t>
            </a:r>
          </a:p>
          <a:p>
            <a:r>
              <a:rPr lang="en-GB" sz="2400" dirty="0"/>
              <a:t>How the system can be made to work best for all families and ensure quality of provision is the same across the country;</a:t>
            </a:r>
          </a:p>
          <a:p>
            <a:r>
              <a:rPr lang="en-GB" sz="2400" dirty="0"/>
              <a:t>The role of health and social care in SEND in collaboration with the Department of Health and Social Care, recognising the importance of joined-up support</a:t>
            </a:r>
          </a:p>
        </p:txBody>
      </p:sp>
      <p:sp>
        <p:nvSpPr>
          <p:cNvPr id="4" name="Slide Number Placeholder 3"/>
          <p:cNvSpPr>
            <a:spLocks noGrp="1"/>
          </p:cNvSpPr>
          <p:nvPr>
            <p:ph type="sldNum" sz="quarter" idx="4294967295"/>
          </p:nvPr>
        </p:nvSpPr>
        <p:spPr/>
        <p:txBody>
          <a:bodyPr/>
          <a:lstStyle/>
          <a:p>
            <a:fld id="{5DB98E5A-76C0-453E-B1E0-BC4AB04722D5}" type="slidenum">
              <a:rPr lang="en-GB" smtClean="0"/>
              <a:pPr/>
              <a:t>18</a:t>
            </a:fld>
            <a:endParaRPr lang="en-GB" dirty="0"/>
          </a:p>
        </p:txBody>
      </p:sp>
    </p:spTree>
    <p:extLst>
      <p:ext uri="{BB962C8B-B14F-4D97-AF65-F5344CB8AC3E}">
        <p14:creationId xmlns:p14="http://schemas.microsoft.com/office/powerpoint/2010/main" val="31756925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5019" y="188641"/>
            <a:ext cx="7775575" cy="647701"/>
          </a:xfrm>
        </p:spPr>
        <p:txBody>
          <a:bodyPr>
            <a:normAutofit fontScale="90000"/>
          </a:bodyPr>
          <a:lstStyle/>
          <a:p>
            <a:r>
              <a:rPr lang="en-GB" b="0" dirty="0" smtClean="0"/>
              <a:t>Review will put forward new actions on:</a:t>
            </a:r>
            <a:endParaRPr lang="en-GB" b="0" dirty="0"/>
          </a:p>
        </p:txBody>
      </p:sp>
      <p:sp>
        <p:nvSpPr>
          <p:cNvPr id="3" name="Content Placeholder 2"/>
          <p:cNvSpPr>
            <a:spLocks noGrp="1"/>
          </p:cNvSpPr>
          <p:nvPr>
            <p:ph idx="1"/>
          </p:nvPr>
        </p:nvSpPr>
        <p:spPr>
          <a:xfrm>
            <a:off x="2202314" y="981076"/>
            <a:ext cx="7775575" cy="4679949"/>
          </a:xfrm>
        </p:spPr>
        <p:txBody>
          <a:bodyPr>
            <a:normAutofit fontScale="92500" lnSpcReduction="10000"/>
          </a:bodyPr>
          <a:lstStyle/>
          <a:p>
            <a:r>
              <a:rPr lang="en-GB" b="0" dirty="0" smtClean="0"/>
              <a:t>The provision of the </a:t>
            </a:r>
            <a:r>
              <a:rPr lang="en-GB" b="0" dirty="0"/>
              <a:t>highest quality support </a:t>
            </a:r>
            <a:r>
              <a:rPr lang="en-GB" b="0" dirty="0" smtClean="0"/>
              <a:t>to enable CYP with </a:t>
            </a:r>
            <a:r>
              <a:rPr lang="en-GB" b="0" dirty="0"/>
              <a:t>SEND to thrive and prepare for </a:t>
            </a:r>
            <a:r>
              <a:rPr lang="en-GB" b="0" dirty="0" smtClean="0"/>
              <a:t>adulthood</a:t>
            </a:r>
          </a:p>
          <a:p>
            <a:r>
              <a:rPr lang="en-GB" b="0" dirty="0" smtClean="0"/>
              <a:t>Better </a:t>
            </a:r>
            <a:r>
              <a:rPr lang="en-GB" b="0" dirty="0"/>
              <a:t>helping parents to make decisions about </a:t>
            </a:r>
            <a:r>
              <a:rPr lang="en-GB" b="0" dirty="0" smtClean="0"/>
              <a:t>the best kind </a:t>
            </a:r>
            <a:r>
              <a:rPr lang="en-GB" b="0" dirty="0"/>
              <a:t>of support </a:t>
            </a:r>
            <a:r>
              <a:rPr lang="en-GB" b="0" dirty="0" smtClean="0"/>
              <a:t>for </a:t>
            </a:r>
            <a:r>
              <a:rPr lang="en-GB" b="0" dirty="0"/>
              <a:t>their child;</a:t>
            </a:r>
          </a:p>
          <a:p>
            <a:r>
              <a:rPr lang="en-GB" b="0" dirty="0"/>
              <a:t>M</a:t>
            </a:r>
            <a:r>
              <a:rPr lang="en-GB" b="0" dirty="0" smtClean="0"/>
              <a:t>aking </a:t>
            </a:r>
            <a:r>
              <a:rPr lang="en-GB" b="0" dirty="0"/>
              <a:t>sure support in different local areas is consistent, joined up across health, care and education </a:t>
            </a:r>
            <a:r>
              <a:rPr lang="en-GB" b="0" dirty="0" smtClean="0"/>
              <a:t>services;</a:t>
            </a:r>
          </a:p>
          <a:p>
            <a:r>
              <a:rPr lang="en-GB" b="0" dirty="0"/>
              <a:t>H</a:t>
            </a:r>
            <a:r>
              <a:rPr lang="en-GB" b="0" dirty="0" smtClean="0"/>
              <a:t>ow </a:t>
            </a:r>
            <a:r>
              <a:rPr lang="en-GB" b="0" dirty="0"/>
              <a:t>we strike the right balance of state-funded provision across inclusive mainstream and specialist places;</a:t>
            </a:r>
          </a:p>
          <a:p>
            <a:r>
              <a:rPr lang="en-GB" b="0" dirty="0"/>
              <a:t>A</a:t>
            </a:r>
            <a:r>
              <a:rPr lang="en-GB" b="0" dirty="0" smtClean="0"/>
              <a:t>ligning </a:t>
            </a:r>
            <a:r>
              <a:rPr lang="en-GB" b="0" dirty="0"/>
              <a:t>incentives and accountability for schools, colleges and </a:t>
            </a:r>
            <a:r>
              <a:rPr lang="en-GB" b="0" dirty="0" smtClean="0"/>
              <a:t>LAs </a:t>
            </a:r>
            <a:r>
              <a:rPr lang="en-GB" b="0" dirty="0"/>
              <a:t>to </a:t>
            </a:r>
            <a:r>
              <a:rPr lang="en-GB" b="0" dirty="0" smtClean="0"/>
              <a:t>provide </a:t>
            </a:r>
            <a:r>
              <a:rPr lang="en-GB" b="0" dirty="0"/>
              <a:t>the best possible support for </a:t>
            </a:r>
            <a:r>
              <a:rPr lang="en-GB" b="0" dirty="0" smtClean="0"/>
              <a:t>CYP with </a:t>
            </a:r>
            <a:r>
              <a:rPr lang="en-GB" b="0" dirty="0"/>
              <a:t>SEND;</a:t>
            </a:r>
          </a:p>
          <a:p>
            <a:r>
              <a:rPr lang="en-GB" b="0" dirty="0"/>
              <a:t>U</a:t>
            </a:r>
            <a:r>
              <a:rPr lang="en-GB" b="0" dirty="0" smtClean="0"/>
              <a:t>nderstanding </a:t>
            </a:r>
            <a:r>
              <a:rPr lang="en-GB" b="0" dirty="0"/>
              <a:t>what is behind the rise in </a:t>
            </a:r>
            <a:r>
              <a:rPr lang="en-GB" b="0" dirty="0" smtClean="0"/>
              <a:t>EHC plans; and</a:t>
            </a:r>
          </a:p>
          <a:p>
            <a:r>
              <a:rPr lang="en-GB" b="0" dirty="0"/>
              <a:t>E</a:t>
            </a:r>
            <a:r>
              <a:rPr lang="en-GB" b="0" dirty="0" smtClean="0"/>
              <a:t>nsuring </a:t>
            </a:r>
            <a:r>
              <a:rPr lang="en-GB" b="0" dirty="0"/>
              <a:t>that public money is spent in an efficient, effective and sustainable </a:t>
            </a:r>
            <a:r>
              <a:rPr lang="en-GB" b="0" dirty="0" smtClean="0"/>
              <a:t>manner. </a:t>
            </a:r>
            <a:endParaRPr lang="en-GB" dirty="0"/>
          </a:p>
        </p:txBody>
      </p:sp>
      <p:sp>
        <p:nvSpPr>
          <p:cNvPr id="4" name="Slide Number Placeholder 3"/>
          <p:cNvSpPr>
            <a:spLocks noGrp="1"/>
          </p:cNvSpPr>
          <p:nvPr>
            <p:ph type="sldNum" sz="quarter" idx="4294967295"/>
          </p:nvPr>
        </p:nvSpPr>
        <p:spPr/>
        <p:txBody>
          <a:bodyPr/>
          <a:lstStyle/>
          <a:p>
            <a:fld id="{5DB98E5A-76C0-453E-B1E0-BC4AB04722D5}" type="slidenum">
              <a:rPr lang="en-GB" smtClean="0"/>
              <a:pPr/>
              <a:t>19</a:t>
            </a:fld>
            <a:endParaRPr lang="en-GB" dirty="0"/>
          </a:p>
        </p:txBody>
      </p:sp>
    </p:spTree>
    <p:extLst>
      <p:ext uri="{BB962C8B-B14F-4D97-AF65-F5344CB8AC3E}">
        <p14:creationId xmlns:p14="http://schemas.microsoft.com/office/powerpoint/2010/main" val="2457473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https://static.wixstatic.com/media/6b4f08_9bd0c36cf0934a308c1eb2a87ff538cf~mv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679" y="686994"/>
            <a:ext cx="2152060" cy="205671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a:spLocks noChangeArrowheads="1"/>
          </p:cNvSpPr>
          <p:nvPr/>
        </p:nvSpPr>
        <p:spPr bwMode="auto">
          <a:xfrm>
            <a:off x="5329911" y="2542784"/>
            <a:ext cx="6223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700" b="0"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 name="Rectangle 3"/>
          <p:cNvSpPr>
            <a:spLocks noChangeArrowheads="1"/>
          </p:cNvSpPr>
          <p:nvPr/>
        </p:nvSpPr>
        <p:spPr bwMode="auto">
          <a:xfrm>
            <a:off x="5329911" y="254278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
            </a:r>
            <a:br>
              <a:rPr kumimoji="0" lang="en-US" altLang="en-US" sz="7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 name="Rectangle 5"/>
          <p:cNvSpPr/>
          <p:nvPr/>
        </p:nvSpPr>
        <p:spPr>
          <a:xfrm>
            <a:off x="2805829" y="4033047"/>
            <a:ext cx="7478039" cy="830997"/>
          </a:xfrm>
          <a:prstGeom prst="rect">
            <a:avLst/>
          </a:prstGeom>
        </p:spPr>
        <p:txBody>
          <a:bodyPr wrap="square">
            <a:spAutoFit/>
          </a:bodyPr>
          <a:lstStyle/>
          <a:p>
            <a:pPr algn="ctr"/>
            <a:endParaRPr lang="en-GB" sz="4800" dirty="0">
              <a:solidFill>
                <a:schemeClr val="accent4">
                  <a:lumMod val="60000"/>
                  <a:lumOff val="40000"/>
                </a:schemeClr>
              </a:solidFil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41411" y="927719"/>
            <a:ext cx="3077949" cy="1815990"/>
          </a:xfrm>
          <a:prstGeom prst="rect">
            <a:avLst/>
          </a:prstGeom>
        </p:spPr>
      </p:pic>
      <p:sp>
        <p:nvSpPr>
          <p:cNvPr id="8" name="Rectangle 7"/>
          <p:cNvSpPr/>
          <p:nvPr/>
        </p:nvSpPr>
        <p:spPr>
          <a:xfrm>
            <a:off x="2696706" y="3422918"/>
            <a:ext cx="7229614" cy="3508653"/>
          </a:xfrm>
          <a:prstGeom prst="rect">
            <a:avLst/>
          </a:prstGeom>
        </p:spPr>
        <p:txBody>
          <a:bodyPr wrap="square">
            <a:spAutoFit/>
          </a:bodyPr>
          <a:lstStyle/>
          <a:p>
            <a:pPr algn="ctr">
              <a:lnSpc>
                <a:spcPct val="150000"/>
              </a:lnSpc>
              <a:spcAft>
                <a:spcPts val="0"/>
              </a:spcAft>
            </a:pPr>
            <a:r>
              <a:rPr lang="en-GB" sz="2800" b="1" dirty="0">
                <a:solidFill>
                  <a:srgbClr val="92D050"/>
                </a:solidFill>
                <a:latin typeface="Helvetica" panose="020B0604020202020204" pitchFamily="34" charset="0"/>
                <a:ea typeface="Times New Roman" panose="02020603050405020304" pitchFamily="18" charset="0"/>
              </a:rPr>
              <a:t>EP Contribution to Education, Health and Care Assessments</a:t>
            </a:r>
            <a:endParaRPr lang="en-GB" sz="2800" dirty="0">
              <a:solidFill>
                <a:srgbClr val="92D050"/>
              </a:solidFill>
              <a:latin typeface="Times New Roman" panose="02020603050405020304" pitchFamily="18" charset="0"/>
              <a:ea typeface="Calibri" panose="020F0502020204030204" pitchFamily="34" charset="0"/>
            </a:endParaRPr>
          </a:p>
          <a:p>
            <a:r>
              <a:rPr lang="en-GB" dirty="0">
                <a:solidFill>
                  <a:srgbClr val="92D050"/>
                </a:solidFill>
                <a:latin typeface="Helvetica" panose="020B0604020202020204" pitchFamily="34" charset="0"/>
                <a:ea typeface="Times New Roman" panose="02020603050405020304" pitchFamily="18" charset="0"/>
              </a:rPr>
              <a:t> </a:t>
            </a:r>
            <a:br>
              <a:rPr lang="en-GB" dirty="0">
                <a:solidFill>
                  <a:srgbClr val="92D050"/>
                </a:solidFill>
                <a:latin typeface="Helvetica" panose="020B0604020202020204" pitchFamily="34" charset="0"/>
                <a:ea typeface="Times New Roman" panose="02020603050405020304" pitchFamily="18" charset="0"/>
              </a:rPr>
            </a:br>
            <a:r>
              <a:rPr lang="en-GB" b="1" dirty="0">
                <a:solidFill>
                  <a:srgbClr val="92D050"/>
                </a:solidFill>
                <a:latin typeface="Helvetica" panose="020B0604020202020204" pitchFamily="34" charset="0"/>
                <a:ea typeface="Times New Roman" panose="02020603050405020304" pitchFamily="18" charset="0"/>
              </a:rPr>
              <a:t>Workshop organised by the EP Joint Professional Liaison Group (AEP, DECP, NAPEP and University Training Providers</a:t>
            </a:r>
            <a:r>
              <a:rPr lang="en-GB" b="1" dirty="0" smtClean="0">
                <a:solidFill>
                  <a:srgbClr val="92D050"/>
                </a:solidFill>
                <a:latin typeface="Helvetica" panose="020B0604020202020204" pitchFamily="34" charset="0"/>
                <a:ea typeface="Times New Roman" panose="02020603050405020304" pitchFamily="18" charset="0"/>
              </a:rPr>
              <a:t>)</a:t>
            </a:r>
          </a:p>
          <a:p>
            <a:endParaRPr lang="en-GB" sz="1600" b="1" dirty="0">
              <a:solidFill>
                <a:srgbClr val="92D050"/>
              </a:solidFill>
              <a:latin typeface="Helvetica" panose="020B0604020202020204" pitchFamily="34" charset="0"/>
              <a:ea typeface="Times New Roman" panose="02020603050405020304" pitchFamily="18" charset="0"/>
            </a:endParaRPr>
          </a:p>
          <a:p>
            <a:pPr algn="ctr"/>
            <a:r>
              <a:rPr lang="en-GB" sz="1600" b="1" dirty="0" smtClean="0">
                <a:solidFill>
                  <a:srgbClr val="92D050"/>
                </a:solidFill>
                <a:latin typeface="Helvetica" panose="020B0604020202020204" pitchFamily="34" charset="0"/>
                <a:ea typeface="Times New Roman" panose="02020603050405020304" pitchFamily="18" charset="0"/>
              </a:rPr>
              <a:t>11</a:t>
            </a:r>
            <a:r>
              <a:rPr lang="en-GB" sz="1600" b="1" baseline="30000" dirty="0" smtClean="0">
                <a:solidFill>
                  <a:srgbClr val="92D050"/>
                </a:solidFill>
                <a:latin typeface="Helvetica" panose="020B0604020202020204" pitchFamily="34" charset="0"/>
                <a:ea typeface="Times New Roman" panose="02020603050405020304" pitchFamily="18" charset="0"/>
              </a:rPr>
              <a:t>th</a:t>
            </a:r>
            <a:r>
              <a:rPr lang="en-GB" sz="1600" b="1" dirty="0" smtClean="0">
                <a:solidFill>
                  <a:srgbClr val="92D050"/>
                </a:solidFill>
                <a:latin typeface="Helvetica" panose="020B0604020202020204" pitchFamily="34" charset="0"/>
                <a:ea typeface="Times New Roman" panose="02020603050405020304" pitchFamily="18" charset="0"/>
              </a:rPr>
              <a:t> October 2019</a:t>
            </a:r>
          </a:p>
          <a:p>
            <a:pPr algn="ctr"/>
            <a:endParaRPr lang="en-GB" sz="1600" b="1" dirty="0">
              <a:solidFill>
                <a:srgbClr val="92D050"/>
              </a:solidFill>
              <a:latin typeface="Helvetica" panose="020B0604020202020204" pitchFamily="34" charset="0"/>
              <a:ea typeface="Times New Roman" panose="02020603050405020304" pitchFamily="18" charset="0"/>
            </a:endParaRPr>
          </a:p>
          <a:p>
            <a:pPr algn="ctr"/>
            <a:r>
              <a:rPr lang="en-GB" b="1" dirty="0">
                <a:solidFill>
                  <a:srgbClr val="92D050"/>
                </a:solidFill>
                <a:latin typeface="Helvetica" panose="020B0604020202020204" pitchFamily="34" charset="0"/>
                <a:cs typeface="Helvetica" panose="020B0604020202020204" pitchFamily="34" charset="0"/>
              </a:rPr>
              <a:t>Coin Street Conference Centre</a:t>
            </a:r>
            <a:r>
              <a:rPr lang="en-GB" sz="1600" dirty="0">
                <a:solidFill>
                  <a:srgbClr val="92D050"/>
                </a:solidFill>
                <a:latin typeface="Helvetica" panose="020B0604020202020204" pitchFamily="34" charset="0"/>
                <a:ea typeface="Times New Roman" panose="02020603050405020304" pitchFamily="18" charset="0"/>
              </a:rPr>
              <a:t/>
            </a:r>
            <a:br>
              <a:rPr lang="en-GB" sz="1600" dirty="0">
                <a:solidFill>
                  <a:srgbClr val="92D050"/>
                </a:solidFill>
                <a:latin typeface="Helvetica" panose="020B0604020202020204" pitchFamily="34" charset="0"/>
                <a:ea typeface="Times New Roman" panose="02020603050405020304" pitchFamily="18" charset="0"/>
              </a:rPr>
            </a:br>
            <a:endParaRPr lang="en-GB" dirty="0">
              <a:solidFill>
                <a:srgbClr val="92D050"/>
              </a:solidFill>
            </a:endParaRPr>
          </a:p>
        </p:txBody>
      </p:sp>
      <p:pic>
        <p:nvPicPr>
          <p:cNvPr id="3" name="Picture 2" descr="imag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3173" y="927719"/>
            <a:ext cx="2485549" cy="1815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80487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0" dirty="0" smtClean="0">
                <a:solidFill>
                  <a:srgbClr val="FF0000"/>
                </a:solidFill>
              </a:rPr>
              <a:t>The review process</a:t>
            </a:r>
            <a:endParaRPr lang="en-GB" b="0"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r>
              <a:rPr lang="en-GB" sz="2400" dirty="0"/>
              <a:t>A DfE-led government review team </a:t>
            </a:r>
          </a:p>
          <a:p>
            <a:r>
              <a:rPr lang="en-GB" sz="2400" dirty="0"/>
              <a:t>Support from 3 independent advisers: Tony McArdle (Chair SEND System Leadership Board); </a:t>
            </a:r>
            <a:r>
              <a:rPr lang="en-GB" sz="2400" dirty="0" err="1"/>
              <a:t>Kevan</a:t>
            </a:r>
            <a:r>
              <a:rPr lang="en-GB" sz="2400" dirty="0"/>
              <a:t> Collins (Chair of Education Endowment Foundation), and Anne Heavey (Whole School SEND).</a:t>
            </a:r>
          </a:p>
          <a:p>
            <a:r>
              <a:rPr lang="en-GB" sz="2400" dirty="0"/>
              <a:t>Engagement with external stakeholders </a:t>
            </a:r>
          </a:p>
          <a:p>
            <a:r>
              <a:rPr lang="en-GB" sz="2400" dirty="0"/>
              <a:t>Initial update December, working towards Easter 2020 report</a:t>
            </a:r>
          </a:p>
          <a:p>
            <a:r>
              <a:rPr lang="en-GB" sz="2400" dirty="0"/>
              <a:t>Will inform update to Code of Practice (by end 2020)</a:t>
            </a:r>
          </a:p>
        </p:txBody>
      </p:sp>
      <p:sp>
        <p:nvSpPr>
          <p:cNvPr id="4" name="Slide Number Placeholder 3"/>
          <p:cNvSpPr>
            <a:spLocks noGrp="1"/>
          </p:cNvSpPr>
          <p:nvPr>
            <p:ph type="sldNum" sz="quarter" idx="4294967295"/>
          </p:nvPr>
        </p:nvSpPr>
        <p:spPr/>
        <p:txBody>
          <a:bodyPr/>
          <a:lstStyle/>
          <a:p>
            <a:fld id="{5DB98E5A-76C0-453E-B1E0-BC4AB04722D5}" type="slidenum">
              <a:rPr lang="en-GB" smtClean="0"/>
              <a:pPr/>
              <a:t>20</a:t>
            </a:fld>
            <a:endParaRPr lang="en-GB" dirty="0"/>
          </a:p>
        </p:txBody>
      </p:sp>
    </p:spTree>
    <p:extLst>
      <p:ext uri="{BB962C8B-B14F-4D97-AF65-F5344CB8AC3E}">
        <p14:creationId xmlns:p14="http://schemas.microsoft.com/office/powerpoint/2010/main" val="27400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375226" y="723377"/>
            <a:ext cx="6818878" cy="1268261"/>
          </a:xfrm>
        </p:spPr>
        <p:txBody>
          <a:bodyPr>
            <a:normAutofit fontScale="90000"/>
          </a:bodyPr>
          <a:lstStyle/>
          <a:p>
            <a:pPr algn="ctr"/>
            <a:r>
              <a:rPr lang="en-GB" dirty="0" smtClean="0"/>
              <a:t>Opening remarks</a:t>
            </a:r>
            <a:br>
              <a:rPr lang="en-GB" dirty="0" smtClean="0"/>
            </a:br>
            <a:r>
              <a:rPr lang="en-GB" sz="3100" dirty="0" smtClean="0"/>
              <a:t>Liz Robinson</a:t>
            </a:r>
            <a:br>
              <a:rPr lang="en-GB" sz="3100" dirty="0" smtClean="0"/>
            </a:br>
            <a:r>
              <a:rPr lang="en-GB" sz="3100" dirty="0" smtClean="0"/>
              <a:t>Chair  - NAPEP</a:t>
            </a:r>
            <a:endParaRPr lang="en-GB" sz="3100" dirty="0"/>
          </a:p>
        </p:txBody>
      </p:sp>
      <p:sp>
        <p:nvSpPr>
          <p:cNvPr id="5" name="Subtitle 4"/>
          <p:cNvSpPr>
            <a:spLocks noGrp="1"/>
          </p:cNvSpPr>
          <p:nvPr>
            <p:ph type="subTitle" idx="1"/>
          </p:nvPr>
        </p:nvSpPr>
        <p:spPr>
          <a:xfrm>
            <a:off x="684211" y="2567836"/>
            <a:ext cx="10481629" cy="3795385"/>
          </a:xfrm>
        </p:spPr>
        <p:txBody>
          <a:bodyPr>
            <a:normAutofit/>
          </a:bodyPr>
          <a:lstStyle/>
          <a:p>
            <a:r>
              <a:rPr lang="en-GB" sz="3600" b="1" dirty="0" smtClean="0">
                <a:solidFill>
                  <a:schemeClr val="accent4">
                    <a:lumMod val="60000"/>
                    <a:lumOff val="40000"/>
                  </a:schemeClr>
                </a:solidFill>
              </a:rPr>
              <a:t>Welcome and thank-you for coming today</a:t>
            </a:r>
          </a:p>
          <a:p>
            <a:endParaRPr lang="en-GB" sz="3600" b="1" dirty="0">
              <a:solidFill>
                <a:schemeClr val="accent4">
                  <a:lumMod val="60000"/>
                  <a:lumOff val="40000"/>
                </a:schemeClr>
              </a:solidFill>
            </a:endParaRPr>
          </a:p>
          <a:p>
            <a:r>
              <a:rPr lang="en-GB" sz="3600" b="1" dirty="0" smtClean="0">
                <a:solidFill>
                  <a:schemeClr val="accent4">
                    <a:lumMod val="60000"/>
                    <a:lumOff val="40000"/>
                  </a:schemeClr>
                </a:solidFill>
              </a:rPr>
              <a:t>Intended outcome: </a:t>
            </a:r>
            <a:r>
              <a:rPr lang="en-GB" sz="2800" b="1" dirty="0" smtClean="0">
                <a:solidFill>
                  <a:schemeClr val="accent4">
                    <a:lumMod val="60000"/>
                    <a:lumOff val="40000"/>
                  </a:schemeClr>
                </a:solidFill>
              </a:rPr>
              <a:t>we wish to draw on the vast amount of experience and expertise in this room</a:t>
            </a:r>
            <a:r>
              <a:rPr lang="en-GB" sz="3600" b="1" dirty="0" smtClean="0">
                <a:solidFill>
                  <a:schemeClr val="accent4">
                    <a:lumMod val="60000"/>
                    <a:lumOff val="40000"/>
                  </a:schemeClr>
                </a:solidFill>
              </a:rPr>
              <a:t> </a:t>
            </a:r>
            <a:r>
              <a:rPr lang="en-GB" sz="2800" b="1" dirty="0" smtClean="0">
                <a:solidFill>
                  <a:schemeClr val="accent4">
                    <a:lumMod val="60000"/>
                    <a:lumOff val="40000"/>
                  </a:schemeClr>
                </a:solidFill>
              </a:rPr>
              <a:t>t</a:t>
            </a:r>
            <a:r>
              <a:rPr lang="en-GB" sz="2800" b="1" dirty="0" smtClean="0">
                <a:solidFill>
                  <a:srgbClr val="92D050"/>
                </a:solidFill>
              </a:rPr>
              <a:t>o </a:t>
            </a:r>
            <a:r>
              <a:rPr lang="en-GB" sz="2800" b="1" dirty="0">
                <a:solidFill>
                  <a:srgbClr val="92D050"/>
                </a:solidFill>
              </a:rPr>
              <a:t>update guidance for </a:t>
            </a:r>
            <a:r>
              <a:rPr lang="en-GB" sz="2800" b="1" dirty="0" smtClean="0">
                <a:solidFill>
                  <a:srgbClr val="92D050"/>
                </a:solidFill>
              </a:rPr>
              <a:t>the EP </a:t>
            </a:r>
            <a:r>
              <a:rPr lang="en-GB" sz="2800" b="1" dirty="0">
                <a:solidFill>
                  <a:srgbClr val="92D050"/>
                </a:solidFill>
              </a:rPr>
              <a:t>contribution to Education, Health and Care Assessments</a:t>
            </a:r>
            <a:endParaRPr lang="en-GB" sz="2800" b="1" dirty="0" smtClean="0">
              <a:solidFill>
                <a:srgbClr val="92D050"/>
              </a:solidFill>
            </a:endParaRPr>
          </a:p>
          <a:p>
            <a:endParaRPr lang="en-GB" sz="3600" b="1" dirty="0" smtClean="0">
              <a:solidFill>
                <a:schemeClr val="accent4">
                  <a:lumMod val="60000"/>
                  <a:lumOff val="40000"/>
                </a:schemeClr>
              </a:solidFill>
            </a:endParaRPr>
          </a:p>
          <a:p>
            <a:endParaRPr lang="en-GB" sz="3600" b="1" dirty="0" smtClean="0">
              <a:solidFill>
                <a:schemeClr val="accent4">
                  <a:lumMod val="60000"/>
                  <a:lumOff val="40000"/>
                </a:schemeClr>
              </a:solidFill>
            </a:endParaRPr>
          </a:p>
          <a:p>
            <a:endParaRPr lang="en-GB" sz="4000" b="1" dirty="0" smtClean="0">
              <a:solidFill>
                <a:schemeClr val="accent4">
                  <a:lumMod val="60000"/>
                  <a:lumOff val="40000"/>
                </a:schemeClr>
              </a:solidFill>
            </a:endParaRPr>
          </a:p>
          <a:p>
            <a:endParaRPr lang="en-GB" sz="4000" b="1" dirty="0">
              <a:solidFill>
                <a:schemeClr val="accent4">
                  <a:lumMod val="60000"/>
                  <a:lumOff val="40000"/>
                </a:schemeClr>
              </a:solidFill>
            </a:endParaRPr>
          </a:p>
        </p:txBody>
      </p:sp>
    </p:spTree>
    <p:extLst>
      <p:ext uri="{BB962C8B-B14F-4D97-AF65-F5344CB8AC3E}">
        <p14:creationId xmlns:p14="http://schemas.microsoft.com/office/powerpoint/2010/main" val="14393557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84212" y="685799"/>
            <a:ext cx="7758748" cy="909321"/>
          </a:xfrm>
        </p:spPr>
        <p:txBody>
          <a:bodyPr>
            <a:normAutofit fontScale="90000"/>
          </a:bodyPr>
          <a:lstStyle/>
          <a:p>
            <a:r>
              <a:rPr lang="en-GB" dirty="0"/>
              <a:t>Programme for the day</a:t>
            </a:r>
            <a:br>
              <a:rPr lang="en-GB" dirty="0"/>
            </a:br>
            <a:endParaRPr lang="en-GB" dirty="0"/>
          </a:p>
        </p:txBody>
      </p:sp>
      <p:sp>
        <p:nvSpPr>
          <p:cNvPr id="5" name="Content Placeholder 4"/>
          <p:cNvSpPr>
            <a:spLocks noGrp="1"/>
          </p:cNvSpPr>
          <p:nvPr>
            <p:ph type="subTitle" idx="1"/>
          </p:nvPr>
        </p:nvSpPr>
        <p:spPr>
          <a:xfrm>
            <a:off x="684212" y="1595120"/>
            <a:ext cx="8632508" cy="5029199"/>
          </a:xfrm>
        </p:spPr>
        <p:txBody>
          <a:bodyPr>
            <a:normAutofit fontScale="92500" lnSpcReduction="10000"/>
          </a:bodyPr>
          <a:lstStyle/>
          <a:p>
            <a:r>
              <a:rPr lang="en-GB" sz="2400" b="1" dirty="0" smtClean="0">
                <a:solidFill>
                  <a:schemeClr val="tx1"/>
                </a:solidFill>
              </a:rPr>
              <a:t>Morning session</a:t>
            </a:r>
          </a:p>
          <a:p>
            <a:r>
              <a:rPr lang="en-GB" sz="2400" b="1" dirty="0" smtClean="0">
                <a:solidFill>
                  <a:srgbClr val="92D050"/>
                </a:solidFill>
              </a:rPr>
              <a:t>(1) Input form guest speakers:</a:t>
            </a:r>
          </a:p>
          <a:p>
            <a:pPr marL="342900" indent="-342900">
              <a:buFont typeface="Arial" panose="020B0604020202020204" pitchFamily="34" charset="0"/>
              <a:buChar char="•"/>
            </a:pPr>
            <a:r>
              <a:rPr lang="en-GB" sz="2400" b="1" dirty="0" smtClean="0">
                <a:solidFill>
                  <a:srgbClr val="92D050"/>
                </a:solidFill>
              </a:rPr>
              <a:t>Andy Heather, </a:t>
            </a:r>
            <a:r>
              <a:rPr lang="en-GB" sz="2400" b="1" dirty="0">
                <a:solidFill>
                  <a:srgbClr val="92D050"/>
                </a:solidFill>
              </a:rPr>
              <a:t>Kent</a:t>
            </a:r>
          </a:p>
          <a:p>
            <a:pPr marL="342900" indent="-342900">
              <a:buFont typeface="Arial" panose="020B0604020202020204" pitchFamily="34" charset="0"/>
              <a:buChar char="•"/>
            </a:pPr>
            <a:r>
              <a:rPr lang="en-GB" sz="2400" b="1" dirty="0">
                <a:solidFill>
                  <a:srgbClr val="92D050"/>
                </a:solidFill>
              </a:rPr>
              <a:t>Ruth </a:t>
            </a:r>
            <a:r>
              <a:rPr lang="en-GB" sz="2400" b="1" dirty="0" smtClean="0">
                <a:solidFill>
                  <a:srgbClr val="92D050"/>
                </a:solidFill>
              </a:rPr>
              <a:t>Dennis, </a:t>
            </a:r>
            <a:r>
              <a:rPr lang="en-GB" sz="2400" b="1" dirty="0">
                <a:solidFill>
                  <a:srgbClr val="92D050"/>
                </a:solidFill>
              </a:rPr>
              <a:t>Bradford</a:t>
            </a:r>
          </a:p>
          <a:p>
            <a:pPr marL="342900" indent="-342900">
              <a:buFont typeface="Arial" panose="020B0604020202020204" pitchFamily="34" charset="0"/>
              <a:buChar char="•"/>
            </a:pPr>
            <a:r>
              <a:rPr lang="en-GB" sz="2400" b="1" dirty="0">
                <a:solidFill>
                  <a:srgbClr val="92D050"/>
                </a:solidFill>
              </a:rPr>
              <a:t>Elaine </a:t>
            </a:r>
            <a:r>
              <a:rPr lang="en-GB" sz="2400" b="1" dirty="0" smtClean="0">
                <a:solidFill>
                  <a:srgbClr val="92D050"/>
                </a:solidFill>
              </a:rPr>
              <a:t>Nickolls, </a:t>
            </a:r>
            <a:r>
              <a:rPr lang="en-GB" sz="2400" b="1" dirty="0">
                <a:solidFill>
                  <a:srgbClr val="92D050"/>
                </a:solidFill>
              </a:rPr>
              <a:t>Norfolk</a:t>
            </a:r>
          </a:p>
          <a:p>
            <a:pPr marL="342900" indent="-342900">
              <a:buFont typeface="Arial" panose="020B0604020202020204" pitchFamily="34" charset="0"/>
              <a:buChar char="•"/>
            </a:pPr>
            <a:r>
              <a:rPr lang="en-GB" sz="2400" b="1" dirty="0">
                <a:solidFill>
                  <a:srgbClr val="92D050"/>
                </a:solidFill>
              </a:rPr>
              <a:t>Jenny </a:t>
            </a:r>
            <a:r>
              <a:rPr lang="en-GB" sz="2400" b="1" dirty="0" err="1" smtClean="0">
                <a:solidFill>
                  <a:srgbClr val="92D050"/>
                </a:solidFill>
              </a:rPr>
              <a:t>Perce-Riddy</a:t>
            </a:r>
            <a:r>
              <a:rPr lang="en-GB" sz="2400" b="1" dirty="0" smtClean="0">
                <a:solidFill>
                  <a:srgbClr val="92D050"/>
                </a:solidFill>
              </a:rPr>
              <a:t>, Somerset</a:t>
            </a:r>
          </a:p>
          <a:p>
            <a:pPr marL="342900" indent="-342900">
              <a:buFont typeface="Arial" panose="020B0604020202020204" pitchFamily="34" charset="0"/>
              <a:buChar char="•"/>
            </a:pPr>
            <a:endParaRPr lang="en-GB" sz="2400" b="1" dirty="0">
              <a:solidFill>
                <a:srgbClr val="92D050"/>
              </a:solidFill>
            </a:endParaRPr>
          </a:p>
          <a:p>
            <a:r>
              <a:rPr lang="en-GB" sz="2400" b="1" dirty="0" smtClean="0">
                <a:solidFill>
                  <a:srgbClr val="92D050"/>
                </a:solidFill>
              </a:rPr>
              <a:t>(2) An exercise to examine values and principles underlying EP contribution to statutory assessment</a:t>
            </a:r>
          </a:p>
          <a:p>
            <a:endParaRPr lang="en-GB" sz="2400" b="1" dirty="0" smtClean="0">
              <a:solidFill>
                <a:srgbClr val="92D050"/>
              </a:solidFill>
            </a:endParaRPr>
          </a:p>
          <a:p>
            <a:r>
              <a:rPr lang="en-GB" sz="2400" b="1" dirty="0" smtClean="0">
                <a:solidFill>
                  <a:srgbClr val="92D050"/>
                </a:solidFill>
              </a:rPr>
              <a:t>(3) Feedback and questions</a:t>
            </a:r>
            <a:endParaRPr lang="en-GB" sz="2400" b="1" dirty="0">
              <a:solidFill>
                <a:srgbClr val="92D050"/>
              </a:solidFill>
            </a:endParaRPr>
          </a:p>
          <a:p>
            <a:endParaRPr lang="en-GB" dirty="0">
              <a:solidFill>
                <a:srgbClr val="92D050"/>
              </a:solidFill>
            </a:endParaRPr>
          </a:p>
        </p:txBody>
      </p:sp>
    </p:spTree>
    <p:extLst>
      <p:ext uri="{BB962C8B-B14F-4D97-AF65-F5344CB8AC3E}">
        <p14:creationId xmlns:p14="http://schemas.microsoft.com/office/powerpoint/2010/main" val="27981928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84212" y="685799"/>
            <a:ext cx="7758748" cy="909321"/>
          </a:xfrm>
        </p:spPr>
        <p:txBody>
          <a:bodyPr>
            <a:normAutofit fontScale="90000"/>
          </a:bodyPr>
          <a:lstStyle/>
          <a:p>
            <a:r>
              <a:rPr lang="en-GB" dirty="0"/>
              <a:t>Programme for the day</a:t>
            </a:r>
            <a:br>
              <a:rPr lang="en-GB" dirty="0"/>
            </a:br>
            <a:endParaRPr lang="en-GB" dirty="0"/>
          </a:p>
        </p:txBody>
      </p:sp>
      <p:sp>
        <p:nvSpPr>
          <p:cNvPr id="5" name="Content Placeholder 4"/>
          <p:cNvSpPr>
            <a:spLocks noGrp="1"/>
          </p:cNvSpPr>
          <p:nvPr>
            <p:ph type="subTitle" idx="1"/>
          </p:nvPr>
        </p:nvSpPr>
        <p:spPr>
          <a:xfrm>
            <a:off x="684212" y="1595121"/>
            <a:ext cx="8632508" cy="4196080"/>
          </a:xfrm>
        </p:spPr>
        <p:txBody>
          <a:bodyPr>
            <a:normAutofit/>
          </a:bodyPr>
          <a:lstStyle/>
          <a:p>
            <a:r>
              <a:rPr lang="en-GB" sz="3200" b="1" dirty="0" smtClean="0">
                <a:solidFill>
                  <a:schemeClr val="tx1"/>
                </a:solidFill>
              </a:rPr>
              <a:t>Afternoon session</a:t>
            </a:r>
          </a:p>
          <a:p>
            <a:r>
              <a:rPr lang="en-GB" sz="3200" dirty="0" smtClean="0">
                <a:solidFill>
                  <a:srgbClr val="92D050"/>
                </a:solidFill>
              </a:rPr>
              <a:t> </a:t>
            </a:r>
            <a:r>
              <a:rPr lang="en-GB" sz="3200" b="1" dirty="0" smtClean="0">
                <a:solidFill>
                  <a:srgbClr val="92D050"/>
                </a:solidFill>
              </a:rPr>
              <a:t>Participation in 3 (of 9) workshops of your choice, covering a range of issues and topics relevant to contributing statutory advice</a:t>
            </a:r>
          </a:p>
          <a:p>
            <a:endParaRPr lang="en-GB" sz="3200" b="1" dirty="0">
              <a:solidFill>
                <a:srgbClr val="92D050"/>
              </a:solidFill>
            </a:endParaRPr>
          </a:p>
          <a:p>
            <a:r>
              <a:rPr lang="en-GB" sz="3200" b="1" dirty="0" smtClean="0">
                <a:solidFill>
                  <a:srgbClr val="92D050"/>
                </a:solidFill>
              </a:rPr>
              <a:t>Plenary session and next steps</a:t>
            </a:r>
            <a:endParaRPr lang="en-GB" sz="3200" b="1" dirty="0">
              <a:solidFill>
                <a:srgbClr val="92D050"/>
              </a:solidFill>
            </a:endParaRPr>
          </a:p>
        </p:txBody>
      </p:sp>
    </p:spTree>
    <p:extLst>
      <p:ext uri="{BB962C8B-B14F-4D97-AF65-F5344CB8AC3E}">
        <p14:creationId xmlns:p14="http://schemas.microsoft.com/office/powerpoint/2010/main" val="41574619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rot="1035448">
            <a:off x="1091630" y="482150"/>
            <a:ext cx="3750181" cy="5893697"/>
          </a:xfrm>
          <a:prstGeom prst="rect">
            <a:avLst/>
          </a:prstGeom>
        </p:spPr>
      </p:pic>
      <p:sp>
        <p:nvSpPr>
          <p:cNvPr id="5" name="Text Placeholder 4"/>
          <p:cNvSpPr>
            <a:spLocks noGrp="1"/>
          </p:cNvSpPr>
          <p:nvPr>
            <p:ph type="body" sz="half" idx="4294967295"/>
          </p:nvPr>
        </p:nvSpPr>
        <p:spPr>
          <a:xfrm>
            <a:off x="6170613" y="2776538"/>
            <a:ext cx="6021387" cy="2049462"/>
          </a:xfrm>
        </p:spPr>
        <p:txBody>
          <a:bodyPr/>
          <a:lstStyle/>
          <a:p>
            <a:endParaRPr lang="en-GB" dirty="0"/>
          </a:p>
          <a:p>
            <a:endParaRPr lang="en-GB" dirty="0"/>
          </a:p>
        </p:txBody>
      </p:sp>
      <p:sp>
        <p:nvSpPr>
          <p:cNvPr id="3" name="Title 2"/>
          <p:cNvSpPr>
            <a:spLocks noGrp="1"/>
          </p:cNvSpPr>
          <p:nvPr>
            <p:ph type="title" idx="4294967295"/>
          </p:nvPr>
        </p:nvSpPr>
        <p:spPr>
          <a:xfrm>
            <a:off x="0" y="1616074"/>
            <a:ext cx="6746240" cy="1812925"/>
          </a:xfrm>
        </p:spPr>
        <p:txBody>
          <a:bodyPr>
            <a:normAutofit/>
          </a:bodyPr>
          <a:lstStyle/>
          <a:p>
            <a:r>
              <a:rPr lang="en-GB" b="1" dirty="0" smtClean="0">
                <a:solidFill>
                  <a:srgbClr val="92D050"/>
                </a:solidFill>
                <a:latin typeface="Helvetica" panose="020B0604020202020204" pitchFamily="34" charset="0"/>
                <a:ea typeface="Times New Roman" panose="02020603050405020304" pitchFamily="18" charset="0"/>
              </a:rPr>
              <a:t> </a:t>
            </a:r>
            <a:r>
              <a:rPr lang="en-GB" dirty="0">
                <a:solidFill>
                  <a:srgbClr val="92D050"/>
                </a:solidFill>
                <a:latin typeface="Times New Roman" panose="02020603050405020304" pitchFamily="18" charset="0"/>
                <a:ea typeface="Calibri" panose="020F0502020204030204" pitchFamily="34" charset="0"/>
              </a:rPr>
              <a:t/>
            </a:r>
            <a:br>
              <a:rPr lang="en-GB" dirty="0">
                <a:solidFill>
                  <a:srgbClr val="92D050"/>
                </a:solidFill>
                <a:latin typeface="Times New Roman" panose="02020603050405020304" pitchFamily="18" charset="0"/>
                <a:ea typeface="Calibri" panose="020F0502020204030204" pitchFamily="34" charset="0"/>
              </a:rPr>
            </a:br>
            <a:endParaRPr lang="en-GB" dirty="0"/>
          </a:p>
        </p:txBody>
      </p:sp>
      <p:sp>
        <p:nvSpPr>
          <p:cNvPr id="7" name="Text Placeholder 6"/>
          <p:cNvSpPr>
            <a:spLocks noGrp="1"/>
          </p:cNvSpPr>
          <p:nvPr>
            <p:ph type="body" idx="4294967295"/>
          </p:nvPr>
        </p:nvSpPr>
        <p:spPr>
          <a:xfrm>
            <a:off x="0" y="4300538"/>
            <a:ext cx="8534400" cy="1685925"/>
          </a:xfrm>
        </p:spPr>
        <p:txBody>
          <a:bodyPr/>
          <a:lstStyle/>
          <a:p>
            <a:r>
              <a:rPr lang="en-GB" dirty="0" smtClean="0"/>
              <a:t>EP</a:t>
            </a:r>
            <a:endParaRPr lang="en-GB" dirty="0"/>
          </a:p>
        </p:txBody>
      </p:sp>
      <p:pic>
        <p:nvPicPr>
          <p:cNvPr id="4" name="Picture 3"/>
          <p:cNvPicPr>
            <a:picLocks noChangeAspect="1"/>
          </p:cNvPicPr>
          <p:nvPr/>
        </p:nvPicPr>
        <p:blipFill>
          <a:blip r:embed="rId4"/>
          <a:stretch>
            <a:fillRect/>
          </a:stretch>
        </p:blipFill>
        <p:spPr>
          <a:xfrm rot="1233333">
            <a:off x="6297389" y="1366838"/>
            <a:ext cx="3800475" cy="4343400"/>
          </a:xfrm>
          <a:prstGeom prst="rect">
            <a:avLst/>
          </a:prstGeom>
        </p:spPr>
      </p:pic>
    </p:spTree>
    <p:extLst>
      <p:ext uri="{BB962C8B-B14F-4D97-AF65-F5344CB8AC3E}">
        <p14:creationId xmlns:p14="http://schemas.microsoft.com/office/powerpoint/2010/main" val="1396575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rot="20953496">
            <a:off x="4974473" y="1811843"/>
            <a:ext cx="4521200" cy="4583776"/>
          </a:xfrm>
          <a:prstGeom prst="rect">
            <a:avLst/>
          </a:prstGeom>
        </p:spPr>
      </p:pic>
      <p:pic>
        <p:nvPicPr>
          <p:cNvPr id="3" name="Picture 2"/>
          <p:cNvPicPr>
            <a:picLocks noChangeAspect="1"/>
          </p:cNvPicPr>
          <p:nvPr/>
        </p:nvPicPr>
        <p:blipFill>
          <a:blip r:embed="rId4"/>
          <a:stretch>
            <a:fillRect/>
          </a:stretch>
        </p:blipFill>
        <p:spPr>
          <a:xfrm rot="20998909">
            <a:off x="471870" y="347833"/>
            <a:ext cx="4070807" cy="4494848"/>
          </a:xfrm>
          <a:prstGeom prst="rect">
            <a:avLst/>
          </a:prstGeom>
        </p:spPr>
      </p:pic>
      <p:pic>
        <p:nvPicPr>
          <p:cNvPr id="4" name="Picture 3"/>
          <p:cNvPicPr>
            <a:picLocks noChangeAspect="1"/>
          </p:cNvPicPr>
          <p:nvPr/>
        </p:nvPicPr>
        <p:blipFill>
          <a:blip r:embed="rId5"/>
          <a:stretch>
            <a:fillRect/>
          </a:stretch>
        </p:blipFill>
        <p:spPr>
          <a:xfrm rot="774464">
            <a:off x="8273890" y="321010"/>
            <a:ext cx="3450927" cy="3920231"/>
          </a:xfrm>
          <a:prstGeom prst="rect">
            <a:avLst/>
          </a:prstGeom>
        </p:spPr>
      </p:pic>
    </p:spTree>
    <p:extLst>
      <p:ext uri="{BB962C8B-B14F-4D97-AF65-F5344CB8AC3E}">
        <p14:creationId xmlns:p14="http://schemas.microsoft.com/office/powerpoint/2010/main" val="734817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888480" y="276786"/>
            <a:ext cx="3818572" cy="4602480"/>
          </a:xfrm>
          <a:prstGeom prst="rect">
            <a:avLst/>
          </a:prstGeom>
        </p:spPr>
      </p:pic>
      <p:pic>
        <p:nvPicPr>
          <p:cNvPr id="3" name="Picture 2"/>
          <p:cNvPicPr>
            <a:picLocks noChangeAspect="1"/>
          </p:cNvPicPr>
          <p:nvPr/>
        </p:nvPicPr>
        <p:blipFill>
          <a:blip r:embed="rId4"/>
          <a:stretch>
            <a:fillRect/>
          </a:stretch>
        </p:blipFill>
        <p:spPr>
          <a:xfrm>
            <a:off x="477520" y="276786"/>
            <a:ext cx="3952240" cy="4406513"/>
          </a:xfrm>
          <a:prstGeom prst="rect">
            <a:avLst/>
          </a:prstGeom>
        </p:spPr>
      </p:pic>
      <p:sp>
        <p:nvSpPr>
          <p:cNvPr id="4" name="Title 3"/>
          <p:cNvSpPr>
            <a:spLocks noGrp="1"/>
          </p:cNvSpPr>
          <p:nvPr>
            <p:ph type="title"/>
          </p:nvPr>
        </p:nvSpPr>
        <p:spPr>
          <a:xfrm>
            <a:off x="704532" y="4954692"/>
            <a:ext cx="8534400" cy="1507067"/>
          </a:xfrm>
        </p:spPr>
        <p:txBody>
          <a:bodyPr/>
          <a:lstStyle/>
          <a:p>
            <a:r>
              <a:rPr lang="en-GB" dirty="0" smtClean="0"/>
              <a:t>Contextual factors</a:t>
            </a:r>
            <a:endParaRPr lang="en-GB" dirty="0"/>
          </a:p>
        </p:txBody>
      </p:sp>
    </p:spTree>
    <p:extLst>
      <p:ext uri="{BB962C8B-B14F-4D97-AF65-F5344CB8AC3E}">
        <p14:creationId xmlns:p14="http://schemas.microsoft.com/office/powerpoint/2010/main" val="3622880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262866" y="1778000"/>
            <a:ext cx="6443994" cy="4713922"/>
          </a:xfrm>
          <a:prstGeom prst="rect">
            <a:avLst/>
          </a:prstGeom>
        </p:spPr>
      </p:pic>
      <p:pic>
        <p:nvPicPr>
          <p:cNvPr id="3" name="Picture 2"/>
          <p:cNvPicPr>
            <a:picLocks noChangeAspect="1"/>
          </p:cNvPicPr>
          <p:nvPr/>
        </p:nvPicPr>
        <p:blipFill>
          <a:blip r:embed="rId4"/>
          <a:stretch>
            <a:fillRect/>
          </a:stretch>
        </p:blipFill>
        <p:spPr>
          <a:xfrm>
            <a:off x="223752" y="199707"/>
            <a:ext cx="4890220" cy="3441065"/>
          </a:xfrm>
          <a:prstGeom prst="rect">
            <a:avLst/>
          </a:prstGeom>
        </p:spPr>
      </p:pic>
      <p:sp>
        <p:nvSpPr>
          <p:cNvPr id="4" name="Title 3"/>
          <p:cNvSpPr>
            <a:spLocks noGrp="1"/>
          </p:cNvSpPr>
          <p:nvPr>
            <p:ph type="title"/>
          </p:nvPr>
        </p:nvSpPr>
        <p:spPr>
          <a:xfrm>
            <a:off x="359092" y="4787160"/>
            <a:ext cx="5249228" cy="1507067"/>
          </a:xfrm>
        </p:spPr>
        <p:txBody>
          <a:bodyPr>
            <a:normAutofit/>
          </a:bodyPr>
          <a:lstStyle/>
          <a:p>
            <a:r>
              <a:rPr lang="en-GB" sz="2800" dirty="0"/>
              <a:t>Contextual factors</a:t>
            </a:r>
          </a:p>
        </p:txBody>
      </p:sp>
      <p:sp>
        <p:nvSpPr>
          <p:cNvPr id="5" name="Content Placeholder 4"/>
          <p:cNvSpPr>
            <a:spLocks noGrp="1"/>
          </p:cNvSpPr>
          <p:nvPr>
            <p:ph idx="1"/>
          </p:nvPr>
        </p:nvSpPr>
        <p:spPr/>
        <p:txBody>
          <a:bodyPr/>
          <a:lstStyle/>
          <a:p>
            <a:endParaRPr lang="en-GB"/>
          </a:p>
        </p:txBody>
      </p:sp>
    </p:spTree>
    <p:extLst>
      <p:ext uri="{BB962C8B-B14F-4D97-AF65-F5344CB8AC3E}">
        <p14:creationId xmlns:p14="http://schemas.microsoft.com/office/powerpoint/2010/main" val="1267923930"/>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478</TotalTime>
  <Words>1365</Words>
  <Application>Microsoft Office PowerPoint</Application>
  <PresentationFormat>Widescreen</PresentationFormat>
  <Paragraphs>111</Paragraphs>
  <Slides>20</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Century Gothic</vt:lpstr>
      <vt:lpstr>Helvetica</vt:lpstr>
      <vt:lpstr>Times New Roman</vt:lpstr>
      <vt:lpstr>Wingdings 3</vt:lpstr>
      <vt:lpstr>Slice</vt:lpstr>
      <vt:lpstr>PowerPoint Presentation</vt:lpstr>
      <vt:lpstr>PowerPoint Presentation</vt:lpstr>
      <vt:lpstr>Opening remarks Liz Robinson Chair  - NAPEP</vt:lpstr>
      <vt:lpstr>Programme for the day </vt:lpstr>
      <vt:lpstr>Programme for the day </vt:lpstr>
      <vt:lpstr>  </vt:lpstr>
      <vt:lpstr>PowerPoint Presentation</vt:lpstr>
      <vt:lpstr>Contextual factors</vt:lpstr>
      <vt:lpstr>Contextual factors</vt:lpstr>
      <vt:lpstr>PowerPoint Presentation</vt:lpstr>
      <vt:lpstr>PowerPoint Presentation</vt:lpstr>
      <vt:lpstr>Contextual factors</vt:lpstr>
      <vt:lpstr>Special educational needs and disability code of practice: 0 to 25 years</vt:lpstr>
      <vt:lpstr>PowerPoint Presentation</vt:lpstr>
      <vt:lpstr>PowerPoint Presentation</vt:lpstr>
      <vt:lpstr>And now to our speakers…….</vt:lpstr>
      <vt:lpstr> The SEND Review  </vt:lpstr>
      <vt:lpstr>The focus of the SEN Review</vt:lpstr>
      <vt:lpstr>Review will put forward new actions on:</vt:lpstr>
      <vt:lpstr>The review process</vt:lpstr>
    </vt:vector>
  </TitlesOfParts>
  <Company>Portsmouth City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Robinson, Liz</dc:creator>
  <cp:lastModifiedBy>Robinson, Liz</cp:lastModifiedBy>
  <cp:revision>70</cp:revision>
  <dcterms:created xsi:type="dcterms:W3CDTF">2019-04-16T09:20:21Z</dcterms:created>
  <dcterms:modified xsi:type="dcterms:W3CDTF">2019-10-08T08:08:45Z</dcterms:modified>
</cp:coreProperties>
</file>