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85" r:id="rId2"/>
    <p:sldId id="301" r:id="rId3"/>
    <p:sldId id="302" r:id="rId4"/>
    <p:sldId id="312" r:id="rId5"/>
    <p:sldId id="314" r:id="rId6"/>
    <p:sldId id="316" r:id="rId7"/>
    <p:sldId id="306" r:id="rId8"/>
    <p:sldId id="304" r:id="rId9"/>
    <p:sldId id="305" r:id="rId10"/>
    <p:sldId id="298" r:id="rId11"/>
    <p:sldId id="315" r:id="rId12"/>
    <p:sldId id="307" r:id="rId13"/>
    <p:sldId id="317" r:id="rId14"/>
    <p:sldId id="318" r:id="rId15"/>
    <p:sldId id="300" r:id="rId16"/>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2000 - 2014</c:v>
                </c:pt>
              </c:strCache>
            </c:strRef>
          </c:tx>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c:f>
              <c:strCache>
                <c:ptCount val="1"/>
                <c:pt idx="0">
                  <c:v>Requests for Statutory Assessment</c:v>
                </c:pt>
              </c:strCache>
            </c:strRef>
          </c:cat>
          <c:val>
            <c:numRef>
              <c:f>Sheet1!$B$2</c:f>
              <c:numCache>
                <c:formatCode>General</c:formatCode>
                <c:ptCount val="1"/>
                <c:pt idx="0">
                  <c:v>300</c:v>
                </c:pt>
              </c:numCache>
            </c:numRef>
          </c:val>
          <c:extLst>
            <c:ext xmlns:c16="http://schemas.microsoft.com/office/drawing/2014/chart" uri="{C3380CC4-5D6E-409C-BE32-E72D297353CC}">
              <c16:uniqueId val="{00000000-AE3D-4FEA-A770-888973407B3E}"/>
            </c:ext>
          </c:extLst>
        </c:ser>
        <c:ser>
          <c:idx val="1"/>
          <c:order val="1"/>
          <c:tx>
            <c:strRef>
              <c:f>Sheet1!$C$1</c:f>
              <c:strCache>
                <c:ptCount val="1"/>
                <c:pt idx="0">
                  <c:v>2014 - 15</c:v>
                </c:pt>
              </c:strCache>
            </c:strRef>
          </c:tx>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c:f>
              <c:strCache>
                <c:ptCount val="1"/>
                <c:pt idx="0">
                  <c:v>Requests for Statutory Assessment</c:v>
                </c:pt>
              </c:strCache>
            </c:strRef>
          </c:cat>
          <c:val>
            <c:numRef>
              <c:f>Sheet1!$C$2</c:f>
              <c:numCache>
                <c:formatCode>General</c:formatCode>
                <c:ptCount val="1"/>
                <c:pt idx="0">
                  <c:v>414</c:v>
                </c:pt>
              </c:numCache>
            </c:numRef>
          </c:val>
          <c:extLst>
            <c:ext xmlns:c16="http://schemas.microsoft.com/office/drawing/2014/chart" uri="{C3380CC4-5D6E-409C-BE32-E72D297353CC}">
              <c16:uniqueId val="{00000001-AE3D-4FEA-A770-888973407B3E}"/>
            </c:ext>
          </c:extLst>
        </c:ser>
        <c:ser>
          <c:idx val="2"/>
          <c:order val="2"/>
          <c:tx>
            <c:strRef>
              <c:f>Sheet1!$D$1</c:f>
              <c:strCache>
                <c:ptCount val="1"/>
                <c:pt idx="0">
                  <c:v>2015 - 6</c:v>
                </c:pt>
              </c:strCache>
            </c:strRef>
          </c:tx>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c:f>
              <c:strCache>
                <c:ptCount val="1"/>
                <c:pt idx="0">
                  <c:v>Requests for Statutory Assessment</c:v>
                </c:pt>
              </c:strCache>
            </c:strRef>
          </c:cat>
          <c:val>
            <c:numRef>
              <c:f>Sheet1!$D$2</c:f>
              <c:numCache>
                <c:formatCode>General</c:formatCode>
                <c:ptCount val="1"/>
                <c:pt idx="0">
                  <c:v>622</c:v>
                </c:pt>
              </c:numCache>
            </c:numRef>
          </c:val>
          <c:extLst>
            <c:ext xmlns:c16="http://schemas.microsoft.com/office/drawing/2014/chart" uri="{C3380CC4-5D6E-409C-BE32-E72D297353CC}">
              <c16:uniqueId val="{00000002-AE3D-4FEA-A770-888973407B3E}"/>
            </c:ext>
          </c:extLst>
        </c:ser>
        <c:ser>
          <c:idx val="3"/>
          <c:order val="3"/>
          <c:tx>
            <c:strRef>
              <c:f>Sheet1!$E$1</c:f>
              <c:strCache>
                <c:ptCount val="1"/>
                <c:pt idx="0">
                  <c:v>2016 - 17</c:v>
                </c:pt>
              </c:strCache>
            </c:strRef>
          </c:tx>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c:f>
              <c:strCache>
                <c:ptCount val="1"/>
                <c:pt idx="0">
                  <c:v>Requests for Statutory Assessment</c:v>
                </c:pt>
              </c:strCache>
            </c:strRef>
          </c:cat>
          <c:val>
            <c:numRef>
              <c:f>Sheet1!$E$2</c:f>
              <c:numCache>
                <c:formatCode>General</c:formatCode>
                <c:ptCount val="1"/>
                <c:pt idx="0">
                  <c:v>723</c:v>
                </c:pt>
              </c:numCache>
            </c:numRef>
          </c:val>
          <c:extLst>
            <c:ext xmlns:c16="http://schemas.microsoft.com/office/drawing/2014/chart" uri="{C3380CC4-5D6E-409C-BE32-E72D297353CC}">
              <c16:uniqueId val="{00000003-AE3D-4FEA-A770-888973407B3E}"/>
            </c:ext>
          </c:extLst>
        </c:ser>
        <c:ser>
          <c:idx val="4"/>
          <c:order val="4"/>
          <c:tx>
            <c:strRef>
              <c:f>Sheet1!$F$1</c:f>
              <c:strCache>
                <c:ptCount val="1"/>
                <c:pt idx="0">
                  <c:v>2017 - 18</c:v>
                </c:pt>
              </c:strCache>
            </c:strRef>
          </c:tx>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c:f>
              <c:strCache>
                <c:ptCount val="1"/>
                <c:pt idx="0">
                  <c:v>Requests for Statutory Assessment</c:v>
                </c:pt>
              </c:strCache>
            </c:strRef>
          </c:cat>
          <c:val>
            <c:numRef>
              <c:f>Sheet1!$F$2</c:f>
              <c:numCache>
                <c:formatCode>General</c:formatCode>
                <c:ptCount val="1"/>
                <c:pt idx="0">
                  <c:v>750</c:v>
                </c:pt>
              </c:numCache>
            </c:numRef>
          </c:val>
          <c:extLst>
            <c:ext xmlns:c16="http://schemas.microsoft.com/office/drawing/2014/chart" uri="{C3380CC4-5D6E-409C-BE32-E72D297353CC}">
              <c16:uniqueId val="{00000004-AE3D-4FEA-A770-888973407B3E}"/>
            </c:ext>
          </c:extLst>
        </c:ser>
        <c:ser>
          <c:idx val="5"/>
          <c:order val="5"/>
          <c:tx>
            <c:strRef>
              <c:f>Sheet1!$G$1</c:f>
              <c:strCache>
                <c:ptCount val="1"/>
                <c:pt idx="0">
                  <c:v>2018 - 19</c:v>
                </c:pt>
              </c:strCache>
            </c:strRef>
          </c:tx>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c:f>
              <c:strCache>
                <c:ptCount val="1"/>
                <c:pt idx="0">
                  <c:v>Requests for Statutory Assessment</c:v>
                </c:pt>
              </c:strCache>
            </c:strRef>
          </c:cat>
          <c:val>
            <c:numRef>
              <c:f>Sheet1!$G$2</c:f>
              <c:numCache>
                <c:formatCode>General</c:formatCode>
                <c:ptCount val="1"/>
                <c:pt idx="0">
                  <c:v>800</c:v>
                </c:pt>
              </c:numCache>
            </c:numRef>
          </c:val>
          <c:extLst>
            <c:ext xmlns:c16="http://schemas.microsoft.com/office/drawing/2014/chart" uri="{C3380CC4-5D6E-409C-BE32-E72D297353CC}">
              <c16:uniqueId val="{00000005-AE3D-4FEA-A770-888973407B3E}"/>
            </c:ext>
          </c:extLst>
        </c:ser>
        <c:dLbls>
          <c:dLblPos val="outEnd"/>
          <c:showLegendKey val="0"/>
          <c:showVal val="1"/>
          <c:showCatName val="0"/>
          <c:showSerName val="0"/>
          <c:showPercent val="0"/>
          <c:showBubbleSize val="0"/>
        </c:dLbls>
        <c:gapWidth val="150"/>
        <c:axId val="12846976"/>
        <c:axId val="12848512"/>
      </c:barChart>
      <c:catAx>
        <c:axId val="12846976"/>
        <c:scaling>
          <c:orientation val="minMax"/>
        </c:scaling>
        <c:delete val="0"/>
        <c:axPos val="b"/>
        <c:numFmt formatCode="General" sourceLinked="0"/>
        <c:majorTickMark val="none"/>
        <c:minorTickMark val="none"/>
        <c:tickLblPos val="nextTo"/>
        <c:crossAx val="12848512"/>
        <c:crosses val="autoZero"/>
        <c:auto val="1"/>
        <c:lblAlgn val="ctr"/>
        <c:lblOffset val="100"/>
        <c:noMultiLvlLbl val="0"/>
      </c:catAx>
      <c:valAx>
        <c:axId val="12848512"/>
        <c:scaling>
          <c:orientation val="minMax"/>
        </c:scaling>
        <c:delete val="0"/>
        <c:axPos val="l"/>
        <c:majorGridlines/>
        <c:numFmt formatCode="General" sourceLinked="1"/>
        <c:majorTickMark val="none"/>
        <c:minorTickMark val="none"/>
        <c:tickLblPos val="nextTo"/>
        <c:crossAx val="12846976"/>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89FD50E1-C19C-48D7-AF5B-78F37CEB3F38}" type="datetimeFigureOut">
              <a:rPr lang="en-GB" smtClean="0"/>
              <a:t>09/10/2019</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A666A73A-0DD5-4F2C-A27E-CABA26EB3C9F}" type="slidenum">
              <a:rPr lang="en-GB" smtClean="0"/>
              <a:t>‹#›</a:t>
            </a:fld>
            <a:endParaRPr lang="en-GB"/>
          </a:p>
        </p:txBody>
      </p:sp>
    </p:spTree>
    <p:extLst>
      <p:ext uri="{BB962C8B-B14F-4D97-AF65-F5344CB8AC3E}">
        <p14:creationId xmlns:p14="http://schemas.microsoft.com/office/powerpoint/2010/main" val="42671061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BE24A4DF-91A3-4B8E-86F5-BDCD0BAC7AB8}" type="datetimeFigureOut">
              <a:rPr lang="en-GB" smtClean="0"/>
              <a:t>09/10/2019</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228D4DF1-074E-4B5E-B70A-5508D3460328}" type="slidenum">
              <a:rPr lang="en-GB" smtClean="0"/>
              <a:t>‹#›</a:t>
            </a:fld>
            <a:endParaRPr lang="en-GB"/>
          </a:p>
        </p:txBody>
      </p:sp>
    </p:spTree>
    <p:extLst>
      <p:ext uri="{BB962C8B-B14F-4D97-AF65-F5344CB8AC3E}">
        <p14:creationId xmlns:p14="http://schemas.microsoft.com/office/powerpoint/2010/main" val="40054282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28D4DF1-074E-4B5E-B70A-5508D3460328}" type="slidenum">
              <a:rPr lang="en-GB" smtClean="0"/>
              <a:t>11</a:t>
            </a:fld>
            <a:endParaRPr lang="en-GB"/>
          </a:p>
        </p:txBody>
      </p:sp>
    </p:spTree>
    <p:extLst>
      <p:ext uri="{BB962C8B-B14F-4D97-AF65-F5344CB8AC3E}">
        <p14:creationId xmlns:p14="http://schemas.microsoft.com/office/powerpoint/2010/main" val="30627501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C176D5C-B409-4126-9A26-C308710BC4E0}" type="datetimeFigureOut">
              <a:rPr lang="en-GB" smtClean="0"/>
              <a:t>09/10/2019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7EA606-7EE9-4C12-9D34-F5A5FDD056BF}" type="slidenum">
              <a:rPr lang="en-GB" smtClean="0"/>
              <a:t>‹#›</a:t>
            </a:fld>
            <a:endParaRPr lang="en-GB"/>
          </a:p>
        </p:txBody>
      </p:sp>
    </p:spTree>
    <p:extLst>
      <p:ext uri="{BB962C8B-B14F-4D97-AF65-F5344CB8AC3E}">
        <p14:creationId xmlns:p14="http://schemas.microsoft.com/office/powerpoint/2010/main" val="1991805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C176D5C-B409-4126-9A26-C308710BC4E0}" type="datetimeFigureOut">
              <a:rPr lang="en-GB" smtClean="0"/>
              <a:t>09/10/2019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7EA606-7EE9-4C12-9D34-F5A5FDD056BF}" type="slidenum">
              <a:rPr lang="en-GB" smtClean="0"/>
              <a:t>‹#›</a:t>
            </a:fld>
            <a:endParaRPr lang="en-GB"/>
          </a:p>
        </p:txBody>
      </p:sp>
    </p:spTree>
    <p:extLst>
      <p:ext uri="{BB962C8B-B14F-4D97-AF65-F5344CB8AC3E}">
        <p14:creationId xmlns:p14="http://schemas.microsoft.com/office/powerpoint/2010/main" val="3001595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C176D5C-B409-4126-9A26-C308710BC4E0}" type="datetimeFigureOut">
              <a:rPr lang="en-GB" smtClean="0"/>
              <a:t>09/10/2019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7EA606-7EE9-4C12-9D34-F5A5FDD056BF}" type="slidenum">
              <a:rPr lang="en-GB" smtClean="0"/>
              <a:t>‹#›</a:t>
            </a:fld>
            <a:endParaRPr lang="en-GB"/>
          </a:p>
        </p:txBody>
      </p:sp>
    </p:spTree>
    <p:extLst>
      <p:ext uri="{BB962C8B-B14F-4D97-AF65-F5344CB8AC3E}">
        <p14:creationId xmlns:p14="http://schemas.microsoft.com/office/powerpoint/2010/main" val="153014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C176D5C-B409-4126-9A26-C308710BC4E0}" type="datetimeFigureOut">
              <a:rPr lang="en-GB" smtClean="0"/>
              <a:t>09/10/2019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7EA606-7EE9-4C12-9D34-F5A5FDD056BF}" type="slidenum">
              <a:rPr lang="en-GB" smtClean="0"/>
              <a:t>‹#›</a:t>
            </a:fld>
            <a:endParaRPr lang="en-GB"/>
          </a:p>
        </p:txBody>
      </p:sp>
    </p:spTree>
    <p:extLst>
      <p:ext uri="{BB962C8B-B14F-4D97-AF65-F5344CB8AC3E}">
        <p14:creationId xmlns:p14="http://schemas.microsoft.com/office/powerpoint/2010/main" val="1026804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176D5C-B409-4126-9A26-C308710BC4E0}" type="datetimeFigureOut">
              <a:rPr lang="en-GB" smtClean="0"/>
              <a:t>09/10/2019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7EA606-7EE9-4C12-9D34-F5A5FDD056BF}" type="slidenum">
              <a:rPr lang="en-GB" smtClean="0"/>
              <a:t>‹#›</a:t>
            </a:fld>
            <a:endParaRPr lang="en-GB"/>
          </a:p>
        </p:txBody>
      </p:sp>
    </p:spTree>
    <p:extLst>
      <p:ext uri="{BB962C8B-B14F-4D97-AF65-F5344CB8AC3E}">
        <p14:creationId xmlns:p14="http://schemas.microsoft.com/office/powerpoint/2010/main" val="2897858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C176D5C-B409-4126-9A26-C308710BC4E0}" type="datetimeFigureOut">
              <a:rPr lang="en-GB" smtClean="0"/>
              <a:t>09/10/2019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B7EA606-7EE9-4C12-9D34-F5A5FDD056BF}" type="slidenum">
              <a:rPr lang="en-GB" smtClean="0"/>
              <a:t>‹#›</a:t>
            </a:fld>
            <a:endParaRPr lang="en-GB"/>
          </a:p>
        </p:txBody>
      </p:sp>
    </p:spTree>
    <p:extLst>
      <p:ext uri="{BB962C8B-B14F-4D97-AF65-F5344CB8AC3E}">
        <p14:creationId xmlns:p14="http://schemas.microsoft.com/office/powerpoint/2010/main" val="1210947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C176D5C-B409-4126-9A26-C308710BC4E0}" type="datetimeFigureOut">
              <a:rPr lang="en-GB" smtClean="0"/>
              <a:t>09/10/2019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B7EA606-7EE9-4C12-9D34-F5A5FDD056BF}" type="slidenum">
              <a:rPr lang="en-GB" smtClean="0"/>
              <a:t>‹#›</a:t>
            </a:fld>
            <a:endParaRPr lang="en-GB"/>
          </a:p>
        </p:txBody>
      </p:sp>
    </p:spTree>
    <p:extLst>
      <p:ext uri="{BB962C8B-B14F-4D97-AF65-F5344CB8AC3E}">
        <p14:creationId xmlns:p14="http://schemas.microsoft.com/office/powerpoint/2010/main" val="3302329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C176D5C-B409-4126-9A26-C308710BC4E0}" type="datetimeFigureOut">
              <a:rPr lang="en-GB" smtClean="0"/>
              <a:t>09/10/2019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B7EA606-7EE9-4C12-9D34-F5A5FDD056BF}" type="slidenum">
              <a:rPr lang="en-GB" smtClean="0"/>
              <a:t>‹#›</a:t>
            </a:fld>
            <a:endParaRPr lang="en-GB"/>
          </a:p>
        </p:txBody>
      </p:sp>
    </p:spTree>
    <p:extLst>
      <p:ext uri="{BB962C8B-B14F-4D97-AF65-F5344CB8AC3E}">
        <p14:creationId xmlns:p14="http://schemas.microsoft.com/office/powerpoint/2010/main" val="227835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176D5C-B409-4126-9A26-C308710BC4E0}" type="datetimeFigureOut">
              <a:rPr lang="en-GB" smtClean="0"/>
              <a:t>09/10/2019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B7EA606-7EE9-4C12-9D34-F5A5FDD056BF}" type="slidenum">
              <a:rPr lang="en-GB" smtClean="0"/>
              <a:t>‹#›</a:t>
            </a:fld>
            <a:endParaRPr lang="en-GB"/>
          </a:p>
        </p:txBody>
      </p:sp>
    </p:spTree>
    <p:extLst>
      <p:ext uri="{BB962C8B-B14F-4D97-AF65-F5344CB8AC3E}">
        <p14:creationId xmlns:p14="http://schemas.microsoft.com/office/powerpoint/2010/main" val="2715453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176D5C-B409-4126-9A26-C308710BC4E0}" type="datetimeFigureOut">
              <a:rPr lang="en-GB" smtClean="0"/>
              <a:t>09/10/2019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B7EA606-7EE9-4C12-9D34-F5A5FDD056BF}" type="slidenum">
              <a:rPr lang="en-GB" smtClean="0"/>
              <a:t>‹#›</a:t>
            </a:fld>
            <a:endParaRPr lang="en-GB"/>
          </a:p>
        </p:txBody>
      </p:sp>
    </p:spTree>
    <p:extLst>
      <p:ext uri="{BB962C8B-B14F-4D97-AF65-F5344CB8AC3E}">
        <p14:creationId xmlns:p14="http://schemas.microsoft.com/office/powerpoint/2010/main" val="3378845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176D5C-B409-4126-9A26-C308710BC4E0}" type="datetimeFigureOut">
              <a:rPr lang="en-GB" smtClean="0"/>
              <a:t>09/10/2019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B7EA606-7EE9-4C12-9D34-F5A5FDD056BF}" type="slidenum">
              <a:rPr lang="en-GB" smtClean="0"/>
              <a:t>‹#›</a:t>
            </a:fld>
            <a:endParaRPr lang="en-GB"/>
          </a:p>
        </p:txBody>
      </p:sp>
    </p:spTree>
    <p:extLst>
      <p:ext uri="{BB962C8B-B14F-4D97-AF65-F5344CB8AC3E}">
        <p14:creationId xmlns:p14="http://schemas.microsoft.com/office/powerpoint/2010/main" val="620234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a:solidFill>
            <a:schemeClr val="tx2">
              <a:lumMod val="20000"/>
              <a:lumOff val="80000"/>
            </a:schemeClr>
          </a:solidFill>
          <a:ln w="12700" cmpd="sng">
            <a:solidFill>
              <a:schemeClr val="accent1"/>
            </a:solidFill>
          </a:ln>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176D5C-B409-4126-9A26-C308710BC4E0}" type="datetimeFigureOut">
              <a:rPr lang="en-GB" smtClean="0"/>
              <a:t>09/10/2019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7EA606-7EE9-4C12-9D34-F5A5FDD056BF}" type="slidenum">
              <a:rPr lang="en-GB" smtClean="0"/>
              <a:t>‹#›</a:t>
            </a:fld>
            <a:endParaRPr lang="en-GB"/>
          </a:p>
        </p:txBody>
      </p:sp>
      <p:pic>
        <p:nvPicPr>
          <p:cNvPr id="7" name="Picture 6" descr="CBMDC-for-ICT"/>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6732240" y="6105301"/>
            <a:ext cx="2162175" cy="600075"/>
          </a:xfrm>
          <a:prstGeom prst="rect">
            <a:avLst/>
          </a:prstGeom>
          <a:noFill/>
          <a:ln>
            <a:noFill/>
          </a:ln>
        </p:spPr>
      </p:pic>
    </p:spTree>
    <p:extLst>
      <p:ext uri="{BB962C8B-B14F-4D97-AF65-F5344CB8AC3E}">
        <p14:creationId xmlns:p14="http://schemas.microsoft.com/office/powerpoint/2010/main" val="11147010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7624" y="1340768"/>
            <a:ext cx="7056784" cy="2376264"/>
          </a:xfrm>
        </p:spPr>
        <p:txBody>
          <a:bodyPr>
            <a:normAutofit/>
          </a:bodyPr>
          <a:lstStyle/>
          <a:p>
            <a:r>
              <a:rPr lang="en-GB" sz="4000" dirty="0"/>
              <a:t>Providing Psychological Advice through Joint Assessment Meetings (JAMs)</a:t>
            </a:r>
          </a:p>
        </p:txBody>
      </p:sp>
      <p:sp>
        <p:nvSpPr>
          <p:cNvPr id="3" name="Subtitle 2"/>
          <p:cNvSpPr>
            <a:spLocks noGrp="1"/>
          </p:cNvSpPr>
          <p:nvPr>
            <p:ph type="subTitle" idx="1"/>
          </p:nvPr>
        </p:nvSpPr>
        <p:spPr>
          <a:xfrm>
            <a:off x="1763688" y="4077072"/>
            <a:ext cx="5712179" cy="916514"/>
          </a:xfrm>
        </p:spPr>
        <p:txBody>
          <a:bodyPr>
            <a:normAutofit fontScale="55000" lnSpcReduction="20000"/>
          </a:bodyPr>
          <a:lstStyle/>
          <a:p>
            <a:r>
              <a:rPr lang="en-GB" dirty="0" smtClean="0"/>
              <a:t>Dr Ruth Dennis </a:t>
            </a:r>
            <a:endParaRPr lang="en-GB" dirty="0"/>
          </a:p>
          <a:p>
            <a:r>
              <a:rPr lang="en-GB" dirty="0" smtClean="0"/>
              <a:t>Principal Educational Psychologist</a:t>
            </a:r>
          </a:p>
          <a:p>
            <a:r>
              <a:rPr lang="en-GB" dirty="0" smtClean="0"/>
              <a:t>October 2019</a:t>
            </a:r>
            <a:endParaRPr lang="en-GB" dirty="0"/>
          </a:p>
        </p:txBody>
      </p:sp>
    </p:spTree>
    <p:extLst>
      <p:ext uri="{BB962C8B-B14F-4D97-AF65-F5344CB8AC3E}">
        <p14:creationId xmlns:p14="http://schemas.microsoft.com/office/powerpoint/2010/main" val="2435632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Evaluating JAMs</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Parent / setting staff complete a brief evaluation post JAM</a:t>
            </a:r>
            <a:r>
              <a:rPr lang="en-GB" dirty="0"/>
              <a:t> </a:t>
            </a:r>
            <a:r>
              <a:rPr lang="en-GB" dirty="0" smtClean="0"/>
              <a:t>( SEN Team)</a:t>
            </a:r>
          </a:p>
          <a:p>
            <a:endParaRPr lang="en-GB" sz="1300" dirty="0" smtClean="0"/>
          </a:p>
          <a:p>
            <a:r>
              <a:rPr lang="en-GB" dirty="0"/>
              <a:t>The informal </a:t>
            </a:r>
            <a:r>
              <a:rPr lang="en-GB" dirty="0" smtClean="0"/>
              <a:t>feedback </a:t>
            </a:r>
            <a:r>
              <a:rPr lang="en-GB" dirty="0"/>
              <a:t>from parents </a:t>
            </a:r>
            <a:r>
              <a:rPr lang="en-GB" dirty="0" smtClean="0"/>
              <a:t>positive about JAMs;</a:t>
            </a:r>
          </a:p>
          <a:p>
            <a:endParaRPr lang="en-GB" sz="1500" dirty="0" smtClean="0"/>
          </a:p>
          <a:p>
            <a:r>
              <a:rPr lang="en-GB" dirty="0" smtClean="0"/>
              <a:t> EP input into JAMs evaluated July 2017. </a:t>
            </a:r>
            <a:r>
              <a:rPr lang="en-GB" dirty="0"/>
              <a:t>An average satisfaction rating with EP input into JAMs is 2.5 out of a possible 3</a:t>
            </a:r>
            <a:r>
              <a:rPr lang="en-GB" dirty="0" smtClean="0"/>
              <a:t>.</a:t>
            </a:r>
          </a:p>
          <a:p>
            <a:endParaRPr lang="en-GB" sz="1300" dirty="0" smtClean="0"/>
          </a:p>
          <a:p>
            <a:r>
              <a:rPr lang="en-GB" dirty="0" smtClean="0"/>
              <a:t>Parents </a:t>
            </a:r>
            <a:r>
              <a:rPr lang="en-GB" dirty="0"/>
              <a:t>felt well listened to by their EP and that the EP helped them to feel engaged and fully part of the meeting.</a:t>
            </a:r>
          </a:p>
          <a:p>
            <a:endParaRPr lang="en-GB" dirty="0" smtClean="0"/>
          </a:p>
          <a:p>
            <a:pPr marL="0" indent="0">
              <a:buNone/>
            </a:pPr>
            <a:endParaRPr lang="en-GB" dirty="0"/>
          </a:p>
        </p:txBody>
      </p:sp>
    </p:spTree>
    <p:extLst>
      <p:ext uri="{BB962C8B-B14F-4D97-AF65-F5344CB8AC3E}">
        <p14:creationId xmlns:p14="http://schemas.microsoft.com/office/powerpoint/2010/main" val="34781102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Are JAMs </a:t>
            </a:r>
            <a:r>
              <a:rPr lang="en-GB" dirty="0"/>
              <a:t>S</a:t>
            </a:r>
            <a:r>
              <a:rPr lang="en-GB" dirty="0" smtClean="0"/>
              <a:t>tatutorily Compliant</a:t>
            </a:r>
            <a:endParaRPr lang="en-GB" dirty="0"/>
          </a:p>
        </p:txBody>
      </p:sp>
      <p:sp>
        <p:nvSpPr>
          <p:cNvPr id="3" name="Content Placeholder 2"/>
          <p:cNvSpPr>
            <a:spLocks noGrp="1"/>
          </p:cNvSpPr>
          <p:nvPr>
            <p:ph idx="1"/>
          </p:nvPr>
        </p:nvSpPr>
        <p:spPr/>
        <p:txBody>
          <a:bodyPr>
            <a:noAutofit/>
          </a:bodyPr>
          <a:lstStyle/>
          <a:p>
            <a:endParaRPr lang="en-GB" sz="1000" dirty="0" smtClean="0"/>
          </a:p>
          <a:p>
            <a:r>
              <a:rPr lang="en-GB" sz="1800" dirty="0" smtClean="0"/>
              <a:t>There </a:t>
            </a:r>
            <a:r>
              <a:rPr lang="en-GB" sz="1800" dirty="0"/>
              <a:t>is no national, statutory guidance on how psychological advice should be presented. .. EP advice/information will support the development of an EHC plan providing a clear description of needs, suggested outcomes, strategies and provisions to enable the child or young person to achieve these outcomes. British </a:t>
            </a:r>
            <a:r>
              <a:rPr lang="en-GB" sz="1800" i="1" dirty="0"/>
              <a:t>Psychological Society Guidance </a:t>
            </a:r>
            <a:r>
              <a:rPr lang="en-GB" sz="1800" i="1" dirty="0" smtClean="0"/>
              <a:t>2015</a:t>
            </a:r>
          </a:p>
          <a:p>
            <a:pPr marL="0" indent="0">
              <a:buNone/>
            </a:pPr>
            <a:endParaRPr lang="en-GB" sz="400" dirty="0"/>
          </a:p>
          <a:p>
            <a:r>
              <a:rPr lang="en-GB" sz="1800" dirty="0"/>
              <a:t>The evidence and advice submitted by those providing it should be clear, accessible and specific. They should provide advice about outcomes relevant for the child or young person’s age and phase of education and strategies for their achievement. </a:t>
            </a:r>
            <a:r>
              <a:rPr lang="en-GB" sz="1800" i="1" dirty="0"/>
              <a:t>Code of Practice </a:t>
            </a:r>
            <a:r>
              <a:rPr lang="en-GB" sz="1800" i="1" dirty="0" smtClean="0"/>
              <a:t>2014</a:t>
            </a:r>
          </a:p>
          <a:p>
            <a:endParaRPr lang="en-GB" sz="900" dirty="0"/>
          </a:p>
          <a:p>
            <a:r>
              <a:rPr lang="en-GB" sz="1800" dirty="0"/>
              <a:t>One of the principles underpinning the SEND Code of Practice is that local authorities and practitioners should try to avoid having the child or young person or their parents provide the same information multiple times (the ‘tell us once’ approach</a:t>
            </a:r>
            <a:r>
              <a:rPr lang="en-GB" sz="1800" dirty="0" smtClean="0"/>
              <a:t>).</a:t>
            </a:r>
            <a:endParaRPr lang="en-GB" sz="1800" dirty="0"/>
          </a:p>
          <a:p>
            <a:endParaRPr lang="en-GB" sz="1600" dirty="0"/>
          </a:p>
          <a:p>
            <a:endParaRPr lang="en-GB" sz="1600" dirty="0"/>
          </a:p>
        </p:txBody>
      </p:sp>
    </p:spTree>
    <p:extLst>
      <p:ext uri="{BB962C8B-B14F-4D97-AF65-F5344CB8AC3E}">
        <p14:creationId xmlns:p14="http://schemas.microsoft.com/office/powerpoint/2010/main" val="12763934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JAM implications</a:t>
            </a:r>
            <a:endParaRPr lang="en-GB" dirty="0"/>
          </a:p>
        </p:txBody>
      </p:sp>
      <p:sp>
        <p:nvSpPr>
          <p:cNvPr id="3" name="Content Placeholder 2"/>
          <p:cNvSpPr>
            <a:spLocks noGrp="1"/>
          </p:cNvSpPr>
          <p:nvPr>
            <p:ph idx="1"/>
          </p:nvPr>
        </p:nvSpPr>
        <p:spPr/>
        <p:txBody>
          <a:bodyPr>
            <a:normAutofit/>
          </a:bodyPr>
          <a:lstStyle/>
          <a:p>
            <a:r>
              <a:rPr lang="en-GB" dirty="0" smtClean="0"/>
              <a:t>Administering the JAM process is time consuming – particularly coordinating the booking of JAMs;</a:t>
            </a:r>
          </a:p>
          <a:p>
            <a:r>
              <a:rPr lang="en-GB" dirty="0" smtClean="0"/>
              <a:t>SEN Officers are out of the office more so less able to respond to telephone calls etc;</a:t>
            </a:r>
          </a:p>
          <a:p>
            <a:r>
              <a:rPr lang="en-GB" dirty="0" smtClean="0"/>
              <a:t>Some complex cases require more than a 2 hour meeting;</a:t>
            </a:r>
          </a:p>
        </p:txBody>
      </p:sp>
    </p:spTree>
    <p:extLst>
      <p:ext uri="{BB962C8B-B14F-4D97-AF65-F5344CB8AC3E}">
        <p14:creationId xmlns:p14="http://schemas.microsoft.com/office/powerpoint/2010/main" val="22655810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Addendum</a:t>
            </a:r>
            <a:endParaRPr lang="en-GB" dirty="0"/>
          </a:p>
        </p:txBody>
      </p:sp>
      <p:sp>
        <p:nvSpPr>
          <p:cNvPr id="3" name="Content Placeholder 2"/>
          <p:cNvSpPr>
            <a:spLocks noGrp="1"/>
          </p:cNvSpPr>
          <p:nvPr>
            <p:ph idx="1"/>
          </p:nvPr>
        </p:nvSpPr>
        <p:spPr/>
        <p:txBody>
          <a:bodyPr/>
          <a:lstStyle/>
          <a:p>
            <a:r>
              <a:rPr lang="en-GB" dirty="0" smtClean="0"/>
              <a:t>2018 - SEN Assessment team swamped due to numbers / complexity of arranging JAMs</a:t>
            </a:r>
          </a:p>
          <a:p>
            <a:r>
              <a:rPr lang="en-GB" dirty="0" smtClean="0"/>
              <a:t>JAM meetings ceased due to SEN team capacity;</a:t>
            </a:r>
          </a:p>
          <a:p>
            <a:endParaRPr lang="en-GB" sz="1600" dirty="0" smtClean="0"/>
          </a:p>
          <a:p>
            <a:pPr marL="0" indent="0">
              <a:buNone/>
            </a:pPr>
            <a:r>
              <a:rPr lang="en-GB" dirty="0" smtClean="0"/>
              <a:t>BUT</a:t>
            </a:r>
          </a:p>
          <a:p>
            <a:pPr marL="0" indent="0">
              <a:buNone/>
            </a:pPr>
            <a:endParaRPr lang="en-GB" sz="1200" dirty="0" smtClean="0"/>
          </a:p>
          <a:p>
            <a:r>
              <a:rPr lang="en-GB" dirty="0" smtClean="0"/>
              <a:t>EPs continue to write Summary EHCA Advice </a:t>
            </a:r>
            <a:endParaRPr lang="en-GB" dirty="0"/>
          </a:p>
        </p:txBody>
      </p:sp>
    </p:spTree>
    <p:extLst>
      <p:ext uri="{BB962C8B-B14F-4D97-AF65-F5344CB8AC3E}">
        <p14:creationId xmlns:p14="http://schemas.microsoft.com/office/powerpoint/2010/main" val="41500482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New EP Summary Advice</a:t>
            </a:r>
            <a:endParaRPr lang="en-GB" dirty="0"/>
          </a:p>
        </p:txBody>
      </p:sp>
      <p:sp>
        <p:nvSpPr>
          <p:cNvPr id="3" name="Content Placeholder 2"/>
          <p:cNvSpPr>
            <a:spLocks noGrp="1"/>
          </p:cNvSpPr>
          <p:nvPr>
            <p:ph idx="1"/>
          </p:nvPr>
        </p:nvSpPr>
        <p:spPr/>
        <p:txBody>
          <a:bodyPr/>
          <a:lstStyle/>
          <a:p>
            <a:r>
              <a:rPr lang="en-GB" dirty="0" smtClean="0"/>
              <a:t>No duplication ie if its already been described, don’t repeat;</a:t>
            </a:r>
          </a:p>
          <a:p>
            <a:r>
              <a:rPr lang="en-GB" dirty="0" smtClean="0"/>
              <a:t>Summary / formulation;</a:t>
            </a:r>
          </a:p>
          <a:p>
            <a:r>
              <a:rPr lang="en-GB" dirty="0" smtClean="0"/>
              <a:t>Brief information on needs in 4 areas</a:t>
            </a:r>
          </a:p>
          <a:p>
            <a:r>
              <a:rPr lang="en-GB" dirty="0" smtClean="0"/>
              <a:t>Grid for ‘Needs / Outcomes / Provision</a:t>
            </a:r>
          </a:p>
          <a:p>
            <a:r>
              <a:rPr lang="en-GB" dirty="0" smtClean="0"/>
              <a:t>Average advice 6 – 8 pages (including grid)</a:t>
            </a:r>
          </a:p>
          <a:p>
            <a:r>
              <a:rPr lang="en-GB" dirty="0" smtClean="0"/>
              <a:t>Time allocated: 8 hours total (just under 3 sessions)</a:t>
            </a:r>
            <a:endParaRPr lang="en-GB" dirty="0"/>
          </a:p>
        </p:txBody>
      </p:sp>
    </p:spTree>
    <p:extLst>
      <p:ext uri="{BB962C8B-B14F-4D97-AF65-F5344CB8AC3E}">
        <p14:creationId xmlns:p14="http://schemas.microsoft.com/office/powerpoint/2010/main" val="34000119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Questions</a:t>
            </a:r>
            <a:endParaRPr lang="en-GB"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309018" y="1600200"/>
            <a:ext cx="4525963" cy="4525963"/>
          </a:xfrm>
        </p:spPr>
      </p:pic>
    </p:spTree>
    <p:extLst>
      <p:ext uri="{BB962C8B-B14F-4D97-AF65-F5344CB8AC3E}">
        <p14:creationId xmlns:p14="http://schemas.microsoft.com/office/powerpoint/2010/main" val="14354315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Agenda</a:t>
            </a:r>
            <a:endParaRPr lang="en-GB" dirty="0"/>
          </a:p>
        </p:txBody>
      </p:sp>
      <p:sp>
        <p:nvSpPr>
          <p:cNvPr id="3" name="Content Placeholder 2"/>
          <p:cNvSpPr>
            <a:spLocks noGrp="1"/>
          </p:cNvSpPr>
          <p:nvPr>
            <p:ph idx="1"/>
          </p:nvPr>
        </p:nvSpPr>
        <p:spPr/>
        <p:txBody>
          <a:bodyPr/>
          <a:lstStyle/>
          <a:p>
            <a:r>
              <a:rPr lang="en-GB" dirty="0" smtClean="0"/>
              <a:t>Why we moved to JAMs</a:t>
            </a:r>
          </a:p>
          <a:p>
            <a:r>
              <a:rPr lang="en-GB" dirty="0" smtClean="0"/>
              <a:t>Advantages of JAMs</a:t>
            </a:r>
          </a:p>
          <a:p>
            <a:r>
              <a:rPr lang="en-GB" dirty="0" smtClean="0"/>
              <a:t>JAM process</a:t>
            </a:r>
          </a:p>
          <a:p>
            <a:r>
              <a:rPr lang="en-GB" dirty="0" smtClean="0"/>
              <a:t>New EP Summary Advice</a:t>
            </a:r>
          </a:p>
          <a:p>
            <a:r>
              <a:rPr lang="en-GB" dirty="0" smtClean="0"/>
              <a:t>Next Steps</a:t>
            </a:r>
          </a:p>
          <a:p>
            <a:endParaRPr lang="en-GB" dirty="0"/>
          </a:p>
        </p:txBody>
      </p:sp>
    </p:spTree>
    <p:extLst>
      <p:ext uri="{BB962C8B-B14F-4D97-AF65-F5344CB8AC3E}">
        <p14:creationId xmlns:p14="http://schemas.microsoft.com/office/powerpoint/2010/main" val="18580865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Increase in Requests for EHCA</a:t>
            </a: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164757142"/>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500168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Impact of the Increase in Requests</a:t>
            </a:r>
            <a:endParaRPr lang="en-GB" dirty="0"/>
          </a:p>
        </p:txBody>
      </p:sp>
      <p:sp>
        <p:nvSpPr>
          <p:cNvPr id="3" name="Content Placeholder 2"/>
          <p:cNvSpPr>
            <a:spLocks noGrp="1"/>
          </p:cNvSpPr>
          <p:nvPr>
            <p:ph idx="1"/>
          </p:nvPr>
        </p:nvSpPr>
        <p:spPr/>
        <p:txBody>
          <a:bodyPr>
            <a:normAutofit/>
          </a:bodyPr>
          <a:lstStyle/>
          <a:p>
            <a:r>
              <a:rPr lang="en-GB" dirty="0" smtClean="0"/>
              <a:t>Significant increase in Statutory workload for EPs (over 100% more Psychological Advices by 2016);</a:t>
            </a:r>
          </a:p>
          <a:p>
            <a:r>
              <a:rPr lang="en-GB" dirty="0" smtClean="0"/>
              <a:t>Existing 4 session EP advice allocation untenable due to capacity;</a:t>
            </a:r>
          </a:p>
          <a:p>
            <a:r>
              <a:rPr lang="en-GB" dirty="0" smtClean="0"/>
              <a:t>Compliance severely impacted upon.</a:t>
            </a:r>
          </a:p>
          <a:p>
            <a:endParaRPr lang="en-GB" sz="2000" dirty="0" smtClean="0"/>
          </a:p>
          <a:p>
            <a:pPr marL="0" indent="0">
              <a:buNone/>
            </a:pPr>
            <a:r>
              <a:rPr lang="en-GB" dirty="0" smtClean="0"/>
              <a:t>	= Radical rethink of statutory process.</a:t>
            </a:r>
            <a:endParaRPr lang="en-GB" dirty="0"/>
          </a:p>
        </p:txBody>
      </p:sp>
    </p:spTree>
    <p:extLst>
      <p:ext uri="{BB962C8B-B14F-4D97-AF65-F5344CB8AC3E}">
        <p14:creationId xmlns:p14="http://schemas.microsoft.com/office/powerpoint/2010/main" val="40431923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Options for EPT</a:t>
            </a:r>
            <a:endParaRPr lang="en-GB" dirty="0"/>
          </a:p>
        </p:txBody>
      </p:sp>
      <p:sp>
        <p:nvSpPr>
          <p:cNvPr id="3" name="Content Placeholder 2"/>
          <p:cNvSpPr>
            <a:spLocks noGrp="1"/>
          </p:cNvSpPr>
          <p:nvPr>
            <p:ph idx="1"/>
          </p:nvPr>
        </p:nvSpPr>
        <p:spPr/>
        <p:txBody>
          <a:bodyPr/>
          <a:lstStyle/>
          <a:p>
            <a:r>
              <a:rPr lang="en-GB" dirty="0" smtClean="0"/>
              <a:t>Employ more EPs – none available / locum only</a:t>
            </a:r>
          </a:p>
          <a:p>
            <a:r>
              <a:rPr lang="en-GB" dirty="0" smtClean="0"/>
              <a:t>Reduce other areas of work – impact on EP satisfaction / narrowing of role / impact on income generation target;</a:t>
            </a:r>
          </a:p>
          <a:p>
            <a:r>
              <a:rPr lang="en-GB" dirty="0" smtClean="0"/>
              <a:t>Rethink how we provide advice.</a:t>
            </a:r>
            <a:endParaRPr lang="en-GB" dirty="0"/>
          </a:p>
        </p:txBody>
      </p:sp>
    </p:spTree>
    <p:extLst>
      <p:ext uri="{BB962C8B-B14F-4D97-AF65-F5344CB8AC3E}">
        <p14:creationId xmlns:p14="http://schemas.microsoft.com/office/powerpoint/2010/main" val="19662269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EHCP through JAM</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JAMs are co construction meetings held with Parents, SEN Assessment Team, EPs school staff and others;</a:t>
            </a:r>
          </a:p>
          <a:p>
            <a:r>
              <a:rPr lang="en-GB" dirty="0" smtClean="0"/>
              <a:t>They involve a ‘Pre JAM’ which equates to the assessment phase of EP advice;</a:t>
            </a:r>
          </a:p>
          <a:p>
            <a:r>
              <a:rPr lang="en-GB" dirty="0" smtClean="0"/>
              <a:t>They are followed up by brief summary advice and recommendations from the EP;</a:t>
            </a:r>
          </a:p>
          <a:p>
            <a:r>
              <a:rPr lang="en-GB" dirty="0" smtClean="0"/>
              <a:t>Draft plan with needs / outcomes / provision discussed and refined in the two hour JAM meeting.</a:t>
            </a:r>
            <a:endParaRPr lang="en-GB" dirty="0"/>
          </a:p>
        </p:txBody>
      </p:sp>
    </p:spTree>
    <p:extLst>
      <p:ext uri="{BB962C8B-B14F-4D97-AF65-F5344CB8AC3E}">
        <p14:creationId xmlns:p14="http://schemas.microsoft.com/office/powerpoint/2010/main" val="16635894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Advantages </a:t>
            </a:r>
            <a:r>
              <a:rPr lang="en-GB" dirty="0" smtClean="0"/>
              <a:t>for Advice Givers</a:t>
            </a:r>
            <a:endParaRPr lang="en-GB" dirty="0"/>
          </a:p>
        </p:txBody>
      </p:sp>
      <p:sp>
        <p:nvSpPr>
          <p:cNvPr id="3" name="Content Placeholder 2"/>
          <p:cNvSpPr>
            <a:spLocks noGrp="1"/>
          </p:cNvSpPr>
          <p:nvPr>
            <p:ph idx="1"/>
          </p:nvPr>
        </p:nvSpPr>
        <p:spPr/>
        <p:txBody>
          <a:bodyPr>
            <a:normAutofit/>
          </a:bodyPr>
          <a:lstStyle/>
          <a:p>
            <a:r>
              <a:rPr lang="en-GB" dirty="0" smtClean="0"/>
              <a:t>Efficient use of EP skill set and ‘psychology’;</a:t>
            </a:r>
          </a:p>
          <a:p>
            <a:r>
              <a:rPr lang="en-GB" dirty="0" smtClean="0"/>
              <a:t>Reduced time commitment: advice submitted as brief ‘JAM summary’ and elaborated on in JAM meeting;</a:t>
            </a:r>
          </a:p>
          <a:p>
            <a:r>
              <a:rPr lang="en-GB" dirty="0" smtClean="0"/>
              <a:t>Advice correctly interpreted and any misunderstandings addressed;</a:t>
            </a:r>
          </a:p>
          <a:p>
            <a:endParaRPr lang="en-GB" dirty="0" smtClean="0"/>
          </a:p>
          <a:p>
            <a:endParaRPr lang="en-GB" dirty="0"/>
          </a:p>
        </p:txBody>
      </p:sp>
    </p:spTree>
    <p:extLst>
      <p:ext uri="{BB962C8B-B14F-4D97-AF65-F5344CB8AC3E}">
        <p14:creationId xmlns:p14="http://schemas.microsoft.com/office/powerpoint/2010/main" val="14558953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Advantages for Parents</a:t>
            </a:r>
            <a:endParaRPr lang="en-GB" dirty="0"/>
          </a:p>
        </p:txBody>
      </p:sp>
      <p:sp>
        <p:nvSpPr>
          <p:cNvPr id="3" name="Content Placeholder 2"/>
          <p:cNvSpPr>
            <a:spLocks noGrp="1"/>
          </p:cNvSpPr>
          <p:nvPr>
            <p:ph idx="1"/>
          </p:nvPr>
        </p:nvSpPr>
        <p:spPr/>
        <p:txBody>
          <a:bodyPr/>
          <a:lstStyle/>
          <a:p>
            <a:r>
              <a:rPr lang="en-GB" dirty="0" smtClean="0"/>
              <a:t>The family and CYP are actively involved in the co-construction of the Plan. </a:t>
            </a:r>
          </a:p>
          <a:p>
            <a:r>
              <a:rPr lang="en-GB" dirty="0" smtClean="0"/>
              <a:t>The process is transparent and easy to understand;</a:t>
            </a:r>
          </a:p>
          <a:p>
            <a:r>
              <a:rPr lang="en-GB" dirty="0" smtClean="0"/>
              <a:t>Parents can ask questions and ask for clarification directly from the advice givers.</a:t>
            </a:r>
          </a:p>
          <a:p>
            <a:endParaRPr lang="en-GB" dirty="0"/>
          </a:p>
        </p:txBody>
      </p:sp>
    </p:spTree>
    <p:extLst>
      <p:ext uri="{BB962C8B-B14F-4D97-AF65-F5344CB8AC3E}">
        <p14:creationId xmlns:p14="http://schemas.microsoft.com/office/powerpoint/2010/main" val="22963794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Advantages for </a:t>
            </a:r>
            <a:r>
              <a:rPr lang="en-GB" dirty="0" smtClean="0"/>
              <a:t>LA and setting</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Co-construction ensures a clear picture of the child’s needs is negotiated in the meeting, so there is less potential for disagreement;</a:t>
            </a:r>
          </a:p>
          <a:p>
            <a:endParaRPr lang="en-GB" sz="1700" dirty="0" smtClean="0"/>
          </a:p>
          <a:p>
            <a:r>
              <a:rPr lang="en-GB" dirty="0" smtClean="0"/>
              <a:t>SEN Officers meet the C/YP and their parents. This makes them more visible and approachable;</a:t>
            </a:r>
          </a:p>
          <a:p>
            <a:endParaRPr lang="en-GB" sz="1600" dirty="0" smtClean="0"/>
          </a:p>
          <a:p>
            <a:r>
              <a:rPr lang="en-GB" dirty="0" smtClean="0"/>
              <a:t>Co-constructing needs, outcomes and provision leads to a shared understanding of what is being worked towards and what should be delivered.</a:t>
            </a:r>
          </a:p>
          <a:p>
            <a:endParaRPr lang="en-GB" sz="2100" dirty="0" smtClean="0"/>
          </a:p>
          <a:p>
            <a:r>
              <a:rPr lang="en-GB" dirty="0" smtClean="0"/>
              <a:t>Collaborative approach leads to more ownership by schools / settings / family.</a:t>
            </a:r>
          </a:p>
          <a:p>
            <a:endParaRPr lang="en-GB" dirty="0" smtClean="0"/>
          </a:p>
          <a:p>
            <a:endParaRPr lang="en-GB" dirty="0"/>
          </a:p>
        </p:txBody>
      </p:sp>
    </p:spTree>
    <p:extLst>
      <p:ext uri="{BB962C8B-B14F-4D97-AF65-F5344CB8AC3E}">
        <p14:creationId xmlns:p14="http://schemas.microsoft.com/office/powerpoint/2010/main" val="25115987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536</TotalTime>
  <Words>713</Words>
  <Application>Microsoft Office PowerPoint</Application>
  <PresentationFormat>On-screen Show (4:3)</PresentationFormat>
  <Paragraphs>77</Paragraphs>
  <Slides>15</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Providing Psychological Advice through Joint Assessment Meetings (JAMs)</vt:lpstr>
      <vt:lpstr>Agenda</vt:lpstr>
      <vt:lpstr>Increase in Requests for EHCA</vt:lpstr>
      <vt:lpstr>Impact of the Increase in Requests</vt:lpstr>
      <vt:lpstr>Options for EPT</vt:lpstr>
      <vt:lpstr>EHCP through JAM</vt:lpstr>
      <vt:lpstr>Advantages for Advice Givers</vt:lpstr>
      <vt:lpstr>Advantages for Parents</vt:lpstr>
      <vt:lpstr>Advantages for LA and setting</vt:lpstr>
      <vt:lpstr>Evaluating JAMs</vt:lpstr>
      <vt:lpstr>Are JAMs Statutorily Compliant</vt:lpstr>
      <vt:lpstr>Other JAM implications</vt:lpstr>
      <vt:lpstr>Addendum</vt:lpstr>
      <vt:lpstr>New EP Summary Advice</vt:lpstr>
      <vt:lpstr>Questions</vt:lpstr>
    </vt:vector>
  </TitlesOfParts>
  <Company>CBMDC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Evidencing  Progress and Provision  for Children with SEND</dc:title>
  <dc:creator>Ruth Dennis</dc:creator>
  <cp:lastModifiedBy>Robinson, Liz</cp:lastModifiedBy>
  <cp:revision>23</cp:revision>
  <cp:lastPrinted>2018-01-09T10:36:23Z</cp:lastPrinted>
  <dcterms:created xsi:type="dcterms:W3CDTF">2017-09-18T15:11:24Z</dcterms:created>
  <dcterms:modified xsi:type="dcterms:W3CDTF">2019-10-09T15:03:28Z</dcterms:modified>
</cp:coreProperties>
</file>