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7" r:id="rId4"/>
  </p:sldMasterIdLst>
  <p:notesMasterIdLst>
    <p:notesMasterId r:id="rId16"/>
  </p:notesMasterIdLst>
  <p:sldIdLst>
    <p:sldId id="317" r:id="rId5"/>
    <p:sldId id="308" r:id="rId6"/>
    <p:sldId id="318" r:id="rId7"/>
    <p:sldId id="333" r:id="rId8"/>
    <p:sldId id="314" r:id="rId9"/>
    <p:sldId id="327" r:id="rId10"/>
    <p:sldId id="315" r:id="rId11"/>
    <p:sldId id="316" r:id="rId12"/>
    <p:sldId id="310" r:id="rId13"/>
    <p:sldId id="311" r:id="rId14"/>
    <p:sldId id="326" r:id="rId15"/>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631"/>
    <a:srgbClr val="9B1E5C"/>
    <a:srgbClr val="009290"/>
    <a:srgbClr val="98BF0E"/>
    <a:srgbClr val="1E2A5A"/>
    <a:srgbClr val="A0CE67"/>
    <a:srgbClr val="97BF0B"/>
    <a:srgbClr val="97BF0D"/>
    <a:srgbClr val="457A1C"/>
    <a:srgbClr val="56B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4660"/>
  </p:normalViewPr>
  <p:slideViewPr>
    <p:cSldViewPr snapToGrid="0">
      <p:cViewPr varScale="1">
        <p:scale>
          <a:sx n="69" d="100"/>
          <a:sy n="69" d="100"/>
        </p:scale>
        <p:origin x="744" y="32"/>
      </p:cViewPr>
      <p:guideLst/>
    </p:cSldViewPr>
  </p:slideViewPr>
  <p:notesTextViewPr>
    <p:cViewPr>
      <p:scale>
        <a:sx n="1" d="1"/>
        <a:sy n="1" d="1"/>
      </p:scale>
      <p:origin x="0" y="0"/>
    </p:cViewPr>
  </p:notesTextViewPr>
  <p:sorterViewPr>
    <p:cViewPr>
      <p:scale>
        <a:sx n="100" d="100"/>
        <a:sy n="100" d="100"/>
      </p:scale>
      <p:origin x="0" y="-4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84331C91-0512-4943-AD63-0B84BA901A82}" type="datetimeFigureOut">
              <a:rPr lang="en-GB" smtClean="0"/>
              <a:t>10/10/2019</a:t>
            </a:fld>
            <a:endParaRPr lang="en-GB"/>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8610194C-BCE9-47EE-A1FC-A411D134C74E}" type="slidenum">
              <a:rPr lang="en-GB" smtClean="0"/>
              <a:t>‹#›</a:t>
            </a:fld>
            <a:endParaRPr lang="en-GB"/>
          </a:p>
        </p:txBody>
      </p:sp>
    </p:spTree>
    <p:extLst>
      <p:ext uri="{BB962C8B-B14F-4D97-AF65-F5344CB8AC3E}">
        <p14:creationId xmlns:p14="http://schemas.microsoft.com/office/powerpoint/2010/main" val="3167360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5732323" y="-1458460"/>
            <a:ext cx="7471593" cy="7543574"/>
          </a:xfrm>
          <a:prstGeom prst="ellipse">
            <a:avLst/>
          </a:prstGeom>
        </p:spPr>
        <p:txBody>
          <a:bodyPr/>
          <a:lstStyle/>
          <a:p>
            <a:endParaRPr lang="en-US"/>
          </a:p>
        </p:txBody>
      </p:sp>
    </p:spTree>
    <p:extLst>
      <p:ext uri="{BB962C8B-B14F-4D97-AF65-F5344CB8AC3E}">
        <p14:creationId xmlns:p14="http://schemas.microsoft.com/office/powerpoint/2010/main" val="256528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6706063" y="1748054"/>
            <a:ext cx="4333412" cy="4375160"/>
          </a:xfrm>
          <a:prstGeom prst="ellipse">
            <a:avLst/>
          </a:prstGeom>
        </p:spPr>
        <p:txBody>
          <a:bodyPr/>
          <a:lstStyle/>
          <a:p>
            <a:endParaRPr lang="en-US"/>
          </a:p>
        </p:txBody>
      </p:sp>
      <p:sp>
        <p:nvSpPr>
          <p:cNvPr id="3" name="Picture Placeholder 7">
            <a:extLst>
              <a:ext uri="{FF2B5EF4-FFF2-40B4-BE49-F238E27FC236}">
                <a16:creationId xmlns:a16="http://schemas.microsoft.com/office/drawing/2014/main" id="{AC57CF50-0DA1-42D9-BFB0-029025BFEC21}"/>
              </a:ext>
            </a:extLst>
          </p:cNvPr>
          <p:cNvSpPr>
            <a:spLocks noGrp="1"/>
          </p:cNvSpPr>
          <p:nvPr>
            <p:ph type="pic" sz="quarter" idx="11"/>
          </p:nvPr>
        </p:nvSpPr>
        <p:spPr>
          <a:xfrm>
            <a:off x="1152525" y="368300"/>
            <a:ext cx="4943475" cy="4991100"/>
          </a:xfrm>
          <a:prstGeom prst="ellipse">
            <a:avLst/>
          </a:prstGeom>
        </p:spPr>
        <p:txBody>
          <a:bodyPr/>
          <a:lstStyle/>
          <a:p>
            <a:endParaRPr lang="en-US"/>
          </a:p>
        </p:txBody>
      </p:sp>
    </p:spTree>
    <p:extLst>
      <p:ext uri="{BB962C8B-B14F-4D97-AF65-F5344CB8AC3E}">
        <p14:creationId xmlns:p14="http://schemas.microsoft.com/office/powerpoint/2010/main" val="323544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1428668" y="441768"/>
            <a:ext cx="3334920" cy="3367049"/>
          </a:xfrm>
          <a:prstGeom prst="ellipse">
            <a:avLst/>
          </a:prstGeom>
        </p:spPr>
        <p:txBody>
          <a:bodyPr/>
          <a:lstStyle/>
          <a:p>
            <a:endParaRPr lang="en-US"/>
          </a:p>
        </p:txBody>
      </p:sp>
      <p:sp>
        <p:nvSpPr>
          <p:cNvPr id="4" name="Picture Placeholder 7">
            <a:extLst>
              <a:ext uri="{FF2B5EF4-FFF2-40B4-BE49-F238E27FC236}">
                <a16:creationId xmlns:a16="http://schemas.microsoft.com/office/drawing/2014/main" id="{5804D578-9266-4F5D-9509-A610B50F4103}"/>
              </a:ext>
            </a:extLst>
          </p:cNvPr>
          <p:cNvSpPr>
            <a:spLocks noGrp="1"/>
          </p:cNvSpPr>
          <p:nvPr>
            <p:ph type="pic" sz="quarter" idx="11"/>
          </p:nvPr>
        </p:nvSpPr>
        <p:spPr>
          <a:xfrm>
            <a:off x="7868657" y="733505"/>
            <a:ext cx="3334920" cy="3367049"/>
          </a:xfrm>
          <a:prstGeom prst="ellipse">
            <a:avLst/>
          </a:prstGeom>
        </p:spPr>
        <p:txBody>
          <a:bodyPr/>
          <a:lstStyle/>
          <a:p>
            <a:endParaRPr lang="en-US"/>
          </a:p>
        </p:txBody>
      </p:sp>
      <p:sp>
        <p:nvSpPr>
          <p:cNvPr id="5" name="Picture Placeholder 7">
            <a:extLst>
              <a:ext uri="{FF2B5EF4-FFF2-40B4-BE49-F238E27FC236}">
                <a16:creationId xmlns:a16="http://schemas.microsoft.com/office/drawing/2014/main" id="{9EDD0FC9-3506-47BB-82A9-D217F237179D}"/>
              </a:ext>
            </a:extLst>
          </p:cNvPr>
          <p:cNvSpPr>
            <a:spLocks noGrp="1"/>
          </p:cNvSpPr>
          <p:nvPr>
            <p:ph type="pic" sz="quarter" idx="12"/>
          </p:nvPr>
        </p:nvSpPr>
        <p:spPr>
          <a:xfrm>
            <a:off x="4428540" y="3049183"/>
            <a:ext cx="3334920" cy="3367049"/>
          </a:xfrm>
          <a:prstGeom prst="ellipse">
            <a:avLst/>
          </a:prstGeom>
        </p:spPr>
        <p:txBody>
          <a:bodyPr/>
          <a:lstStyle/>
          <a:p>
            <a:endParaRPr lang="en-US"/>
          </a:p>
        </p:txBody>
      </p:sp>
    </p:spTree>
    <p:extLst>
      <p:ext uri="{BB962C8B-B14F-4D97-AF65-F5344CB8AC3E}">
        <p14:creationId xmlns:p14="http://schemas.microsoft.com/office/powerpoint/2010/main" val="404753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03F543CF-ED58-444D-90A7-B4596E14A1B7}"/>
              </a:ext>
            </a:extLst>
          </p:cNvPr>
          <p:cNvSpPr>
            <a:spLocks noGrp="1"/>
          </p:cNvSpPr>
          <p:nvPr>
            <p:ph type="media" sz="quarter" idx="10"/>
          </p:nvPr>
        </p:nvSpPr>
        <p:spPr>
          <a:xfrm>
            <a:off x="836814" y="1309831"/>
            <a:ext cx="7051964" cy="4529628"/>
          </a:xfrm>
          <a:prstGeom prst="rect">
            <a:avLst/>
          </a:prstGeom>
        </p:spPr>
        <p:txBody>
          <a:bodyPr/>
          <a:lstStyle/>
          <a:p>
            <a:endParaRPr lang="en-US"/>
          </a:p>
        </p:txBody>
      </p:sp>
    </p:spTree>
    <p:extLst>
      <p:ext uri="{BB962C8B-B14F-4D97-AF65-F5344CB8AC3E}">
        <p14:creationId xmlns:p14="http://schemas.microsoft.com/office/powerpoint/2010/main" val="3790592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0887F12-0621-444A-98BB-AA2C7FAC9A69}"/>
              </a:ext>
            </a:extLst>
          </p:cNvPr>
          <p:cNvSpPr>
            <a:spLocks noGrp="1"/>
          </p:cNvSpPr>
          <p:nvPr>
            <p:ph type="tbl" sz="quarter" idx="10"/>
          </p:nvPr>
        </p:nvSpPr>
        <p:spPr>
          <a:xfrm>
            <a:off x="4432300" y="482600"/>
            <a:ext cx="6921500" cy="5791200"/>
          </a:xfrm>
          <a:prstGeom prst="rect">
            <a:avLst/>
          </a:prstGeom>
        </p:spPr>
        <p:txBody>
          <a:bodyPr/>
          <a:lstStyle/>
          <a:p>
            <a:endParaRPr lang="en-US" dirty="0"/>
          </a:p>
        </p:txBody>
      </p:sp>
    </p:spTree>
    <p:extLst>
      <p:ext uri="{BB962C8B-B14F-4D97-AF65-F5344CB8AC3E}">
        <p14:creationId xmlns:p14="http://schemas.microsoft.com/office/powerpoint/2010/main" val="2645592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B20823B-0C37-446C-9E02-755FF2284CCF}"/>
              </a:ext>
            </a:extLst>
          </p:cNvPr>
          <p:cNvSpPr>
            <a:spLocks noGrp="1"/>
          </p:cNvSpPr>
          <p:nvPr>
            <p:ph type="pic" sz="quarter" idx="10"/>
          </p:nvPr>
        </p:nvSpPr>
        <p:spPr>
          <a:xfrm>
            <a:off x="0" y="0"/>
            <a:ext cx="12192000" cy="6858000"/>
          </a:xfrm>
          <a:prstGeom prst="rect">
            <a:avLst/>
          </a:prstGeom>
        </p:spPr>
        <p:txBody>
          <a:bodyPr/>
          <a:lstStyle/>
          <a:p>
            <a:endParaRPr lang="en-US"/>
          </a:p>
        </p:txBody>
      </p:sp>
    </p:spTree>
    <p:extLst>
      <p:ext uri="{BB962C8B-B14F-4D97-AF65-F5344CB8AC3E}">
        <p14:creationId xmlns:p14="http://schemas.microsoft.com/office/powerpoint/2010/main" val="375880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4908960"/>
      </p:ext>
    </p:extLst>
  </p:cSld>
  <p:clrMap bg1="lt1" tx1="dk1" bg2="lt2" tx2="dk2" accent1="accent1" accent2="accent2" accent3="accent3" accent4="accent4" accent5="accent5" accent6="accent6" hlink="hlink" folHlink="folHlink"/>
  <p:sldLayoutIdLst>
    <p:sldLayoutId id="2147483698" r:id="rId1"/>
    <p:sldLayoutId id="2147483721" r:id="rId2"/>
    <p:sldLayoutId id="2147483725" r:id="rId3"/>
    <p:sldLayoutId id="2147483722" r:id="rId4"/>
    <p:sldLayoutId id="2147483723" r:id="rId5"/>
    <p:sldLayoutId id="2147483724"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lifewithdimples.wordpress.com/category/uncategoriz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pbs.twimg.com/profile_images/934851009309839360/U5PjXCDE_400x400.jpg"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7BF0D"/>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0269D058-47D1-46E3-ABA4-923651BFC397}"/>
              </a:ext>
            </a:extLst>
          </p:cNvPr>
          <p:cNvSpPr txBox="1"/>
          <p:nvPr/>
        </p:nvSpPr>
        <p:spPr>
          <a:xfrm>
            <a:off x="508321" y="702340"/>
            <a:ext cx="5057795" cy="3539592"/>
          </a:xfrm>
          <a:prstGeom prst="rect">
            <a:avLst/>
          </a:prstGeom>
          <a:noFill/>
        </p:spPr>
        <p:txBody>
          <a:bodyPr wrap="square" rtlCol="0">
            <a:normAutofit/>
          </a:bodyPr>
          <a:lstStyle/>
          <a:p>
            <a:r>
              <a:rPr lang="en-GB" sz="4400" b="1" dirty="0">
                <a:solidFill>
                  <a:schemeClr val="bg1"/>
                </a:solidFill>
                <a:latin typeface="Arial" panose="020B0604020202020204" pitchFamily="34" charset="0"/>
                <a:cs typeface="Arial" panose="020B0604020202020204" pitchFamily="34" charset="0"/>
              </a:rPr>
              <a:t>‘Practising the dark arts’ and… ‘herding cats</a:t>
            </a:r>
            <a:r>
              <a:rPr lang="en-GB" sz="6000" b="1" dirty="0">
                <a:solidFill>
                  <a:schemeClr val="bg1"/>
                </a:solidFill>
                <a:latin typeface="Arial" panose="020B0604020202020204" pitchFamily="34" charset="0"/>
                <a:cs typeface="Arial" panose="020B0604020202020204" pitchFamily="34" charset="0"/>
              </a:rPr>
              <a:t>….’</a:t>
            </a:r>
          </a:p>
          <a:p>
            <a:endParaRPr lang="en-US" dirty="0"/>
          </a:p>
        </p:txBody>
      </p:sp>
      <p:sp>
        <p:nvSpPr>
          <p:cNvPr id="17" name="TextBox 16">
            <a:extLst>
              <a:ext uri="{FF2B5EF4-FFF2-40B4-BE49-F238E27FC236}">
                <a16:creationId xmlns:a16="http://schemas.microsoft.com/office/drawing/2014/main" id="{0E943FDF-3847-4072-8E11-B2C53B9F42C7}"/>
              </a:ext>
            </a:extLst>
          </p:cNvPr>
          <p:cNvSpPr txBox="1"/>
          <p:nvPr/>
        </p:nvSpPr>
        <p:spPr>
          <a:xfrm>
            <a:off x="616959" y="2902227"/>
            <a:ext cx="3928537" cy="1434666"/>
          </a:xfrm>
          <a:prstGeom prst="rect">
            <a:avLst/>
          </a:prstGeom>
          <a:noFill/>
        </p:spPr>
        <p:txBody>
          <a:bodyPr wrap="square" rtlCol="0">
            <a:normAutofit fontScale="25000" lnSpcReduction="20000"/>
          </a:bodyPr>
          <a:lstStyle/>
          <a:p>
            <a:endParaRPr lang="en-GB" sz="2800" dirty="0">
              <a:solidFill>
                <a:srgbClr val="1E2A5A"/>
              </a:solidFill>
              <a:latin typeface="Arial" panose="020B0604020202020204" pitchFamily="34" charset="0"/>
              <a:cs typeface="Arial" panose="020B0604020202020204" pitchFamily="34" charset="0"/>
            </a:endParaRPr>
          </a:p>
          <a:p>
            <a:r>
              <a:rPr lang="en-US" sz="9600" dirty="0"/>
              <a:t>Contributing ‘psychological advice and information’ for Education, Health and Care Needs Assessments. A ‘K-doc’ or something more differentiated and dynamic?</a:t>
            </a:r>
          </a:p>
        </p:txBody>
      </p:sp>
      <p:sp>
        <p:nvSpPr>
          <p:cNvPr id="18" name="Oval 17">
            <a:extLst>
              <a:ext uri="{FF2B5EF4-FFF2-40B4-BE49-F238E27FC236}">
                <a16:creationId xmlns:a16="http://schemas.microsoft.com/office/drawing/2014/main" id="{2B495899-D08A-47C8-BC81-403D271953F8}"/>
              </a:ext>
            </a:extLst>
          </p:cNvPr>
          <p:cNvSpPr/>
          <p:nvPr/>
        </p:nvSpPr>
        <p:spPr>
          <a:xfrm>
            <a:off x="-314497" y="5281202"/>
            <a:ext cx="3351716" cy="3351716"/>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Oval 18">
            <a:extLst>
              <a:ext uri="{FF2B5EF4-FFF2-40B4-BE49-F238E27FC236}">
                <a16:creationId xmlns:a16="http://schemas.microsoft.com/office/drawing/2014/main" id="{388661E0-B54D-44EB-95C3-BB1439DB4A94}"/>
              </a:ext>
            </a:extLst>
          </p:cNvPr>
          <p:cNvSpPr/>
          <p:nvPr/>
        </p:nvSpPr>
        <p:spPr>
          <a:xfrm>
            <a:off x="-529126" y="5281202"/>
            <a:ext cx="3351716" cy="33517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20" name="Picture 19">
            <a:extLst>
              <a:ext uri="{FF2B5EF4-FFF2-40B4-BE49-F238E27FC236}">
                <a16:creationId xmlns:a16="http://schemas.microsoft.com/office/drawing/2014/main" id="{4AC96B68-FE79-496A-B3E1-4C83A8358BDB}"/>
              </a:ext>
            </a:extLst>
          </p:cNvPr>
          <p:cNvPicPr>
            <a:picLocks noChangeAspect="1"/>
          </p:cNvPicPr>
          <p:nvPr/>
        </p:nvPicPr>
        <p:blipFill>
          <a:blip r:embed="rId2"/>
          <a:stretch>
            <a:fillRect/>
          </a:stretch>
        </p:blipFill>
        <p:spPr>
          <a:xfrm>
            <a:off x="324909" y="5906224"/>
            <a:ext cx="1784742" cy="555130"/>
          </a:xfrm>
          <a:prstGeom prst="rect">
            <a:avLst/>
          </a:prstGeom>
        </p:spPr>
      </p:pic>
      <p:pic>
        <p:nvPicPr>
          <p:cNvPr id="2050" name="Picture 2" descr="EPSS">
            <a:extLst>
              <a:ext uri="{FF2B5EF4-FFF2-40B4-BE49-F238E27FC236}">
                <a16:creationId xmlns:a16="http://schemas.microsoft.com/office/drawing/2014/main" id="{FE957965-6050-4E7E-B527-972B23008CE3}"/>
              </a:ext>
            </a:extLst>
          </p:cNvPr>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rcRect l="1387" r="1387"/>
          <a:stretch>
            <a:fillRect/>
          </a:stretch>
        </p:blipFill>
        <p:spPr bwMode="auto">
          <a:xfrm>
            <a:off x="5856111" y="2621224"/>
            <a:ext cx="4480932" cy="29930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PSS">
            <a:extLst>
              <a:ext uri="{FF2B5EF4-FFF2-40B4-BE49-F238E27FC236}">
                <a16:creationId xmlns:a16="http://schemas.microsoft.com/office/drawing/2014/main" id="{03158695-BCA1-4A94-8A30-8844AF25D8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87" r="1387"/>
          <a:stretch>
            <a:fillRect/>
          </a:stretch>
        </p:blipFill>
        <p:spPr bwMode="auto">
          <a:xfrm>
            <a:off x="6008511" y="2773624"/>
            <a:ext cx="4480932" cy="2993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681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Oval 14">
            <a:extLst>
              <a:ext uri="{FF2B5EF4-FFF2-40B4-BE49-F238E27FC236}">
                <a16:creationId xmlns:a16="http://schemas.microsoft.com/office/drawing/2014/main" id="{353978DF-65B6-4577-8005-C2EBB1E45064}"/>
              </a:ext>
            </a:extLst>
          </p:cNvPr>
          <p:cNvSpPr/>
          <p:nvPr/>
        </p:nvSpPr>
        <p:spPr>
          <a:xfrm>
            <a:off x="10487011" y="5873758"/>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2"/>
          <a:stretch>
            <a:fillRect/>
          </a:stretch>
        </p:blipFill>
        <p:spPr>
          <a:xfrm>
            <a:off x="11093643" y="6444862"/>
            <a:ext cx="1307802" cy="397409"/>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566416" y="750863"/>
            <a:ext cx="10070718" cy="6091408"/>
          </a:xfrm>
          <a:prstGeom prst="rect">
            <a:avLst/>
          </a:prstGeom>
          <a:noFill/>
        </p:spPr>
        <p:txBody>
          <a:bodyPr wrap="square" rtlCol="0">
            <a:normAutofit fontScale="40000" lnSpcReduction="20000"/>
          </a:bodyPr>
          <a:lstStyle/>
          <a:p>
            <a:pPr algn="ctr"/>
            <a:r>
              <a:rPr lang="en-US" sz="7000" b="1" dirty="0">
                <a:solidFill>
                  <a:srgbClr val="1E2A5A"/>
                </a:solidFill>
              </a:rPr>
              <a:t>Some grumbles!</a:t>
            </a:r>
          </a:p>
          <a:p>
            <a:pPr algn="ctr"/>
            <a:endParaRPr lang="en-US" sz="7000" b="1" dirty="0">
              <a:solidFill>
                <a:srgbClr val="1E2A5A"/>
              </a:solidFill>
            </a:endParaRPr>
          </a:p>
          <a:p>
            <a:pPr algn="ctr"/>
            <a:endParaRPr lang="en-US" sz="4000" b="1" dirty="0">
              <a:solidFill>
                <a:srgbClr val="1E2A5A"/>
              </a:solidFill>
            </a:endParaRPr>
          </a:p>
          <a:p>
            <a:endParaRPr lang="en-US" sz="7000" dirty="0">
              <a:solidFill>
                <a:srgbClr val="1E2A5A"/>
              </a:solidFill>
            </a:endParaRPr>
          </a:p>
          <a:p>
            <a:pPr marL="571500" indent="-571500">
              <a:buFont typeface="Wingdings" panose="05000000000000000000" pitchFamily="2" charset="2"/>
              <a:buChar char="§"/>
            </a:pPr>
            <a:r>
              <a:rPr lang="en-US" sz="7000" dirty="0">
                <a:solidFill>
                  <a:srgbClr val="1E2A5A"/>
                </a:solidFill>
              </a:rPr>
              <a:t>Too much form-filling v. co-production and person-</a:t>
            </a:r>
            <a:r>
              <a:rPr lang="en-US" sz="7000" dirty="0" err="1">
                <a:solidFill>
                  <a:srgbClr val="1E2A5A"/>
                </a:solidFill>
              </a:rPr>
              <a:t>centred</a:t>
            </a:r>
            <a:r>
              <a:rPr lang="en-US" sz="7000" dirty="0">
                <a:solidFill>
                  <a:srgbClr val="1E2A5A"/>
                </a:solidFill>
              </a:rPr>
              <a:t> planning?</a:t>
            </a:r>
          </a:p>
          <a:p>
            <a:pPr marL="571500" indent="-571500">
              <a:buFont typeface="Wingdings" panose="05000000000000000000" pitchFamily="2" charset="2"/>
              <a:buChar char="§"/>
            </a:pPr>
            <a:r>
              <a:rPr lang="en-US" sz="7000" dirty="0">
                <a:solidFill>
                  <a:srgbClr val="1E2A5A"/>
                </a:solidFill>
              </a:rPr>
              <a:t>Pressure of too many requests and plans to produce makes it all too   bureaucratic</a:t>
            </a:r>
          </a:p>
          <a:p>
            <a:pPr marL="571500" indent="-571500">
              <a:buFont typeface="Wingdings" panose="05000000000000000000" pitchFamily="2" charset="2"/>
              <a:buChar char="§"/>
            </a:pPr>
            <a:r>
              <a:rPr lang="en-US" sz="7000" dirty="0">
                <a:solidFill>
                  <a:srgbClr val="1E2A5A"/>
                </a:solidFill>
              </a:rPr>
              <a:t>Lose sight of the spirit of the legislation and the need to turn reports and plans into provision that makes a difference?</a:t>
            </a:r>
          </a:p>
          <a:p>
            <a:pPr marL="571500" indent="-571500">
              <a:buFont typeface="Wingdings" panose="05000000000000000000" pitchFamily="2" charset="2"/>
              <a:buChar char="§"/>
            </a:pPr>
            <a:r>
              <a:rPr lang="en-US" sz="7000" dirty="0">
                <a:solidFill>
                  <a:srgbClr val="1E2A5A"/>
                </a:solidFill>
              </a:rPr>
              <a:t>A rather elaborate and tortuous ‘admissions’ process in many instances…?</a:t>
            </a:r>
          </a:p>
          <a:p>
            <a:pPr marL="571500" indent="-571500">
              <a:buFont typeface="Wingdings" panose="05000000000000000000" pitchFamily="2" charset="2"/>
              <a:buChar char="§"/>
            </a:pPr>
            <a:r>
              <a:rPr lang="en-US" sz="7000" dirty="0">
                <a:solidFill>
                  <a:srgbClr val="1E2A5A"/>
                </a:solidFill>
              </a:rPr>
              <a:t>Plans that are neither succinct, nor accessible…trying to do too much in one document?</a:t>
            </a:r>
          </a:p>
          <a:p>
            <a:pPr marL="571500" indent="-571500">
              <a:buFont typeface="Wingdings" panose="05000000000000000000" pitchFamily="2" charset="2"/>
              <a:buChar char="§"/>
            </a:pPr>
            <a:r>
              <a:rPr lang="en-US" sz="7000" dirty="0">
                <a:solidFill>
                  <a:srgbClr val="1E2A5A"/>
                </a:solidFill>
              </a:rPr>
              <a:t>Something about separating out the information needed for the ‘Yes’, ‘No’ to Plan stage and description of ‘type’ and ‘level’ ? ‘range’ of provision needed, from the ‘face-to-face’ planning and reviewing that make it real?</a:t>
            </a:r>
          </a:p>
          <a:p>
            <a:endParaRPr lang="en-US" sz="7000" b="1" dirty="0">
              <a:solidFill>
                <a:srgbClr val="1E2A5A"/>
              </a:solidFill>
            </a:endParaRPr>
          </a:p>
          <a:p>
            <a:pPr marL="571500" indent="-571500">
              <a:buFont typeface="Arial" panose="020B0604020202020204" pitchFamily="34" charset="0"/>
              <a:buChar char="•"/>
            </a:pPr>
            <a:endParaRPr lang="en-US" sz="4000" b="1" dirty="0">
              <a:solidFill>
                <a:srgbClr val="1E2A5A"/>
              </a:solidFill>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2A8F1F3-E1F1-44CC-BFFF-9DE18FC6A29C}"/>
              </a:ext>
            </a:extLst>
          </p:cNvPr>
          <p:cNvSpPr/>
          <p:nvPr/>
        </p:nvSpPr>
        <p:spPr>
          <a:xfrm>
            <a:off x="15769418" y="-5692363"/>
            <a:ext cx="2879543"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4098" name="Picture 2" descr="grumpycat">
            <a:extLst>
              <a:ext uri="{FF2B5EF4-FFF2-40B4-BE49-F238E27FC236}">
                <a16:creationId xmlns:a16="http://schemas.microsoft.com/office/drawing/2014/main" id="{36A33E6D-8F3A-4083-B182-1F61CC7CB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9610" y="294701"/>
            <a:ext cx="2213049" cy="1920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474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7BF0D"/>
        </a:solidFill>
        <a:effectLst/>
      </p:bgPr>
    </p:bg>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2B495899-D08A-47C8-BC81-403D271953F8}"/>
              </a:ext>
            </a:extLst>
          </p:cNvPr>
          <p:cNvSpPr/>
          <p:nvPr/>
        </p:nvSpPr>
        <p:spPr>
          <a:xfrm>
            <a:off x="-314497" y="5281202"/>
            <a:ext cx="3351716" cy="3351716"/>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9" name="Oval 18">
            <a:extLst>
              <a:ext uri="{FF2B5EF4-FFF2-40B4-BE49-F238E27FC236}">
                <a16:creationId xmlns:a16="http://schemas.microsoft.com/office/drawing/2014/main" id="{388661E0-B54D-44EB-95C3-BB1439DB4A94}"/>
              </a:ext>
            </a:extLst>
          </p:cNvPr>
          <p:cNvSpPr/>
          <p:nvPr/>
        </p:nvSpPr>
        <p:spPr>
          <a:xfrm>
            <a:off x="-529126" y="5281202"/>
            <a:ext cx="3351716" cy="33517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20" name="Picture 19">
            <a:extLst>
              <a:ext uri="{FF2B5EF4-FFF2-40B4-BE49-F238E27FC236}">
                <a16:creationId xmlns:a16="http://schemas.microsoft.com/office/drawing/2014/main" id="{4AC96B68-FE79-496A-B3E1-4C83A8358BDB}"/>
              </a:ext>
            </a:extLst>
          </p:cNvPr>
          <p:cNvPicPr>
            <a:picLocks noChangeAspect="1"/>
          </p:cNvPicPr>
          <p:nvPr/>
        </p:nvPicPr>
        <p:blipFill>
          <a:blip r:embed="rId2"/>
          <a:stretch>
            <a:fillRect/>
          </a:stretch>
        </p:blipFill>
        <p:spPr>
          <a:xfrm>
            <a:off x="324909" y="5906224"/>
            <a:ext cx="1784742" cy="555130"/>
          </a:xfrm>
          <a:prstGeom prst="rect">
            <a:avLst/>
          </a:prstGeom>
        </p:spPr>
      </p:pic>
      <p:sp>
        <p:nvSpPr>
          <p:cNvPr id="2" name="TextBox 1">
            <a:extLst>
              <a:ext uri="{FF2B5EF4-FFF2-40B4-BE49-F238E27FC236}">
                <a16:creationId xmlns:a16="http://schemas.microsoft.com/office/drawing/2014/main" id="{43CA52A8-89E9-4DDF-A260-191A6514FFAD}"/>
              </a:ext>
            </a:extLst>
          </p:cNvPr>
          <p:cNvSpPr txBox="1"/>
          <p:nvPr/>
        </p:nvSpPr>
        <p:spPr>
          <a:xfrm>
            <a:off x="1388533" y="1749778"/>
            <a:ext cx="7890934" cy="1015663"/>
          </a:xfrm>
          <a:prstGeom prst="rect">
            <a:avLst/>
          </a:prstGeom>
          <a:noFill/>
        </p:spPr>
        <p:txBody>
          <a:bodyPr wrap="square" rtlCol="0">
            <a:spAutoFit/>
          </a:bodyPr>
          <a:lstStyle/>
          <a:p>
            <a:r>
              <a:rPr lang="en-GB" sz="6000" dirty="0"/>
              <a:t>Thank you for 	listening!</a:t>
            </a:r>
          </a:p>
        </p:txBody>
      </p:sp>
    </p:spTree>
    <p:extLst>
      <p:ext uri="{BB962C8B-B14F-4D97-AF65-F5344CB8AC3E}">
        <p14:creationId xmlns:p14="http://schemas.microsoft.com/office/powerpoint/2010/main" val="3257662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CCBC1DA-8F49-4D9A-AF89-7080CAA5C881}"/>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B891120-1747-436A-BBB8-1D118B72977D}"/>
              </a:ext>
            </a:extLst>
          </p:cNvPr>
          <p:cNvSpPr txBox="1"/>
          <p:nvPr/>
        </p:nvSpPr>
        <p:spPr>
          <a:xfrm>
            <a:off x="647439" y="580169"/>
            <a:ext cx="5644304" cy="1440220"/>
          </a:xfrm>
          <a:prstGeom prst="rect">
            <a:avLst/>
          </a:prstGeom>
          <a:noFill/>
        </p:spPr>
        <p:txBody>
          <a:bodyPr wrap="square" rtlCol="0">
            <a:normAutofit/>
          </a:bodyPr>
          <a:lstStyle/>
          <a:p>
            <a:r>
              <a:rPr lang="en-GB" sz="5400" b="1" dirty="0">
                <a:solidFill>
                  <a:srgbClr val="1E2A5A"/>
                </a:solidFill>
                <a:latin typeface="Arial" panose="020B0604020202020204" pitchFamily="34" charset="0"/>
                <a:cs typeface="Arial" panose="020B0604020202020204" pitchFamily="34" charset="0"/>
              </a:rPr>
              <a:t>The challenge; </a:t>
            </a:r>
          </a:p>
        </p:txBody>
      </p:sp>
      <p:sp>
        <p:nvSpPr>
          <p:cNvPr id="24" name="Rectangle 23">
            <a:extLst>
              <a:ext uri="{FF2B5EF4-FFF2-40B4-BE49-F238E27FC236}">
                <a16:creationId xmlns:a16="http://schemas.microsoft.com/office/drawing/2014/main" id="{509022F6-9F21-4A24-8BE5-6C7A002A798E}"/>
              </a:ext>
            </a:extLst>
          </p:cNvPr>
          <p:cNvSpPr/>
          <p:nvPr/>
        </p:nvSpPr>
        <p:spPr>
          <a:xfrm>
            <a:off x="647439" y="1719818"/>
            <a:ext cx="4784521" cy="4524315"/>
          </a:xfrm>
          <a:prstGeom prst="rect">
            <a:avLst/>
          </a:prstGeom>
        </p:spPr>
        <p:txBody>
          <a:bodyPr wrap="square">
            <a:spAutoFit/>
          </a:bodyPr>
          <a:lstStyle/>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Psychological advice was being provided in a number of styles and formats</a:t>
            </a:r>
          </a:p>
          <a:p>
            <a:endParaRPr lang="en-US" sz="32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3200" dirty="0">
                <a:latin typeface="Arial" panose="020B0604020202020204" pitchFamily="34" charset="0"/>
                <a:cs typeface="Arial" panose="020B0604020202020204" pitchFamily="34" charset="0"/>
              </a:rPr>
              <a:t>There was confusion around terminology and interpretation of EP reports</a:t>
            </a:r>
          </a:p>
        </p:txBody>
      </p:sp>
      <p:sp>
        <p:nvSpPr>
          <p:cNvPr id="28" name="Oval 27">
            <a:extLst>
              <a:ext uri="{FF2B5EF4-FFF2-40B4-BE49-F238E27FC236}">
                <a16:creationId xmlns:a16="http://schemas.microsoft.com/office/drawing/2014/main" id="{9D4B32CA-A834-4741-8AEA-526C03DD033E}"/>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9" name="Oval 28">
            <a:extLst>
              <a:ext uri="{FF2B5EF4-FFF2-40B4-BE49-F238E27FC236}">
                <a16:creationId xmlns:a16="http://schemas.microsoft.com/office/drawing/2014/main" id="{FA37D881-3F80-4437-90B1-162728A42A16}"/>
              </a:ext>
            </a:extLst>
          </p:cNvPr>
          <p:cNvSpPr/>
          <p:nvPr/>
        </p:nvSpPr>
        <p:spPr>
          <a:xfrm>
            <a:off x="9818271" y="5505268"/>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30" name="Picture 29">
            <a:extLst>
              <a:ext uri="{FF2B5EF4-FFF2-40B4-BE49-F238E27FC236}">
                <a16:creationId xmlns:a16="http://schemas.microsoft.com/office/drawing/2014/main" id="{B569D760-BE5F-4F69-BB99-898383C1A8CB}"/>
              </a:ext>
            </a:extLst>
          </p:cNvPr>
          <p:cNvPicPr>
            <a:picLocks noChangeAspect="1"/>
          </p:cNvPicPr>
          <p:nvPr/>
        </p:nvPicPr>
        <p:blipFill>
          <a:blip r:embed="rId2"/>
          <a:stretch>
            <a:fillRect/>
          </a:stretch>
        </p:blipFill>
        <p:spPr>
          <a:xfrm>
            <a:off x="10439742" y="6047454"/>
            <a:ext cx="1307802" cy="397409"/>
          </a:xfrm>
          <a:prstGeom prst="rect">
            <a:avLst/>
          </a:prstGeom>
        </p:spPr>
      </p:pic>
      <p:pic>
        <p:nvPicPr>
          <p:cNvPr id="1027" name="Picture 3" descr="https://lifewithdimples.files.wordpress.com/2017/09/challenge.jpg?w=490&amp;h=245&amp;crop=1">
            <a:extLst>
              <a:ext uri="{FF2B5EF4-FFF2-40B4-BE49-F238E27FC236}">
                <a16:creationId xmlns:a16="http://schemas.microsoft.com/office/drawing/2014/main" id="{BA2CF674-229C-40F2-BDB1-1A4AC072DE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3475" y="1462792"/>
            <a:ext cx="4667250" cy="40999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a:extLst>
              <a:ext uri="{FF2B5EF4-FFF2-40B4-BE49-F238E27FC236}">
                <a16:creationId xmlns:a16="http://schemas.microsoft.com/office/drawing/2014/main" id="{AF2FC50C-9FAE-4CC9-A777-91150ED5348E}"/>
              </a:ext>
            </a:extLst>
          </p:cNvPr>
          <p:cNvSpPr>
            <a:spLocks noChangeArrowheads="1"/>
          </p:cNvSpPr>
          <p:nvPr/>
        </p:nvSpPr>
        <p:spPr bwMode="auto">
          <a:xfrm>
            <a:off x="6473475" y="1462792"/>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2B2B2B"/>
                </a:solidFill>
                <a:effectLst/>
                <a:latin typeface="inherit"/>
                <a:hlinkClick r:id="rId4"/>
              </a:rPr>
              <a:t>UNCATEGORIZED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456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99ACC2-DA90-430B-AC6D-B5FFBB3C6F4E}"/>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B891120-1747-436A-BBB8-1D118B72977D}"/>
              </a:ext>
            </a:extLst>
          </p:cNvPr>
          <p:cNvSpPr txBox="1"/>
          <p:nvPr/>
        </p:nvSpPr>
        <p:spPr>
          <a:xfrm>
            <a:off x="6215270" y="558946"/>
            <a:ext cx="5181003" cy="1471874"/>
          </a:xfrm>
          <a:prstGeom prst="rect">
            <a:avLst/>
          </a:prstGeom>
          <a:noFill/>
        </p:spPr>
        <p:txBody>
          <a:bodyPr wrap="square" rtlCol="0">
            <a:normAutofit/>
          </a:bodyPr>
          <a:lstStyle/>
          <a:p>
            <a:pPr algn="ctr"/>
            <a:r>
              <a:rPr lang="en-GB" sz="5400" b="1" dirty="0">
                <a:solidFill>
                  <a:srgbClr val="1E2A5A"/>
                </a:solidFill>
                <a:latin typeface="Arial" panose="020B0604020202020204" pitchFamily="34" charset="0"/>
                <a:cs typeface="Arial" panose="020B0604020202020204" pitchFamily="34" charset="0"/>
              </a:rPr>
              <a:t>The context</a:t>
            </a:r>
          </a:p>
        </p:txBody>
      </p:sp>
      <p:sp>
        <p:nvSpPr>
          <p:cNvPr id="24" name="Rectangle 23">
            <a:extLst>
              <a:ext uri="{FF2B5EF4-FFF2-40B4-BE49-F238E27FC236}">
                <a16:creationId xmlns:a16="http://schemas.microsoft.com/office/drawing/2014/main" id="{509022F6-9F21-4A24-8BE5-6C7A002A798E}"/>
              </a:ext>
            </a:extLst>
          </p:cNvPr>
          <p:cNvSpPr/>
          <p:nvPr/>
        </p:nvSpPr>
        <p:spPr>
          <a:xfrm>
            <a:off x="5791201" y="1311965"/>
            <a:ext cx="5566973" cy="4801314"/>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New legislation seemed to bring an assumption that this would mean something new and different in the way that we would provide advice…</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There were substantial changes within SEN; the ‘decision-making’ panel was no longer made up of senior ‘SEN Officers’ with a background in special needs and education. New role of EHCPCo, but as above, did not, necessarily come with substantial experience of SEND and education. ‘Writing’ an EHCP proved to be a more complex task than anticipated?</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Only one ‘decision-making’ group for the whole county meant a lot of information to digest…</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Rising numbers of assessments…</a:t>
            </a:r>
          </a:p>
        </p:txBody>
      </p:sp>
      <p:sp>
        <p:nvSpPr>
          <p:cNvPr id="13" name="Oval 12">
            <a:extLst>
              <a:ext uri="{FF2B5EF4-FFF2-40B4-BE49-F238E27FC236}">
                <a16:creationId xmlns:a16="http://schemas.microsoft.com/office/drawing/2014/main" id="{AC9BF47B-C5F2-43FF-8C17-14DB63A7376F}"/>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Oval 13">
            <a:extLst>
              <a:ext uri="{FF2B5EF4-FFF2-40B4-BE49-F238E27FC236}">
                <a16:creationId xmlns:a16="http://schemas.microsoft.com/office/drawing/2014/main" id="{0D7BDC64-279C-4C4D-BB18-581BEA6C0FEC}"/>
              </a:ext>
            </a:extLst>
          </p:cNvPr>
          <p:cNvSpPr/>
          <p:nvPr/>
        </p:nvSpPr>
        <p:spPr>
          <a:xfrm>
            <a:off x="9818271" y="5505268"/>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5" name="Picture 14">
            <a:extLst>
              <a:ext uri="{FF2B5EF4-FFF2-40B4-BE49-F238E27FC236}">
                <a16:creationId xmlns:a16="http://schemas.microsoft.com/office/drawing/2014/main" id="{80B96118-7117-45DC-B512-57AFEE1A8803}"/>
              </a:ext>
            </a:extLst>
          </p:cNvPr>
          <p:cNvPicPr>
            <a:picLocks noChangeAspect="1"/>
          </p:cNvPicPr>
          <p:nvPr/>
        </p:nvPicPr>
        <p:blipFill>
          <a:blip r:embed="rId2"/>
          <a:stretch>
            <a:fillRect/>
          </a:stretch>
        </p:blipFill>
        <p:spPr>
          <a:xfrm>
            <a:off x="10439742" y="6047454"/>
            <a:ext cx="1307802" cy="397409"/>
          </a:xfrm>
          <a:prstGeom prst="rect">
            <a:avLst/>
          </a:prstGeom>
        </p:spPr>
      </p:pic>
      <p:pic>
        <p:nvPicPr>
          <p:cNvPr id="3089" name="Picture 17" descr="Two More Bitcoin ETF Proposals Withdrawn">
            <a:extLst>
              <a:ext uri="{FF2B5EF4-FFF2-40B4-BE49-F238E27FC236}">
                <a16:creationId xmlns:a16="http://schemas.microsoft.com/office/drawing/2014/main" id="{448A2CFF-EB14-4161-BCC8-DB4E198C56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2280" y="763081"/>
            <a:ext cx="4518921" cy="533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33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7" descr="Two More Bitcoin ETF Proposals Withdrawn">
            <a:extLst>
              <a:ext uri="{FF2B5EF4-FFF2-40B4-BE49-F238E27FC236}">
                <a16:creationId xmlns:a16="http://schemas.microsoft.com/office/drawing/2014/main" id="{A07D3ACB-0759-445C-ABE0-4FC44412F116}"/>
              </a:ext>
            </a:extLst>
          </p:cNvPr>
          <p:cNvPicPr>
            <a:picLocks noGrp="1" noChangeAspect="1" noChangeArrowheads="1"/>
          </p:cNvPicPr>
          <p:nvPr>
            <p:ph type="media" sz="quarter" idx="10"/>
          </p:nvPr>
        </p:nvPicPr>
        <p:blipFill>
          <a:blip r:embed="rId2">
            <a:extLst>
              <a:ext uri="{28A0092B-C50C-407E-A947-70E740481C1C}">
                <a14:useLocalDpi xmlns:a14="http://schemas.microsoft.com/office/drawing/2010/main" val="0"/>
              </a:ext>
            </a:extLst>
          </a:blip>
          <a:stretch>
            <a:fillRect/>
          </a:stretch>
        </p:blipFill>
        <p:spPr bwMode="auto">
          <a:xfrm>
            <a:off x="5811522" y="830333"/>
            <a:ext cx="6222857" cy="41922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B344479-A98F-44D0-8A0A-FEB9E5C22226}"/>
              </a:ext>
            </a:extLst>
          </p:cNvPr>
          <p:cNvSpPr txBox="1"/>
          <p:nvPr/>
        </p:nvSpPr>
        <p:spPr>
          <a:xfrm>
            <a:off x="1338469" y="830333"/>
            <a:ext cx="5049079" cy="9879628"/>
          </a:xfrm>
          <a:prstGeom prst="rect">
            <a:avLst/>
          </a:prstGeom>
          <a:noFill/>
        </p:spPr>
        <p:txBody>
          <a:bodyPr wrap="square" rtlCol="0">
            <a:spAutoFit/>
          </a:bodyPr>
          <a:lstStyle/>
          <a:p>
            <a:pPr algn="ctr"/>
            <a:r>
              <a:rPr lang="en-GB" sz="5400" b="1" dirty="0"/>
              <a:t>More context….</a:t>
            </a:r>
          </a:p>
          <a:p>
            <a:pPr algn="ctr"/>
            <a:endParaRPr lang="en-GB" dirty="0"/>
          </a:p>
          <a:p>
            <a:pPr marL="285750" indent="-285750">
              <a:buFont typeface="Arial" panose="020B0604020202020204" pitchFamily="34" charset="0"/>
              <a:buChar char="•"/>
            </a:pPr>
            <a:r>
              <a:rPr lang="en-GB" sz="2400" dirty="0"/>
              <a:t>Increasing parental awareness and higher expectations…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perception that the ‘EP report carries the most weight…’</a:t>
            </a:r>
          </a:p>
          <a:p>
            <a:endParaRPr lang="en-GB" sz="2400" dirty="0"/>
          </a:p>
          <a:p>
            <a:pPr marL="285750" indent="-285750">
              <a:buFont typeface="Arial" panose="020B0604020202020204" pitchFamily="34" charset="0"/>
              <a:buChar char="•"/>
            </a:pPr>
            <a:r>
              <a:rPr lang="en-GB" sz="2400" dirty="0"/>
              <a:t>Development of a local document describing ‘SEN Provision Expected’ within mainstream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Ofsted looming… </a:t>
            </a:r>
          </a:p>
          <a:p>
            <a:pPr algn="ctr"/>
            <a:endParaRPr lang="en-GB" sz="2400"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79934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E2A5A"/>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E2360768-CB2B-42B2-B37C-6D80808940EF}"/>
              </a:ext>
            </a:extLst>
          </p:cNvPr>
          <p:cNvSpPr/>
          <p:nvPr/>
        </p:nvSpPr>
        <p:spPr>
          <a:xfrm>
            <a:off x="9632663" y="5606868"/>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Oval 7">
            <a:extLst>
              <a:ext uri="{FF2B5EF4-FFF2-40B4-BE49-F238E27FC236}">
                <a16:creationId xmlns:a16="http://schemas.microsoft.com/office/drawing/2014/main" id="{4AA8AD91-E5AE-4CEC-9F9D-A71965E69EDD}"/>
              </a:ext>
            </a:extLst>
          </p:cNvPr>
          <p:cNvSpPr/>
          <p:nvPr/>
        </p:nvSpPr>
        <p:spPr>
          <a:xfrm>
            <a:off x="9824277" y="5556068"/>
            <a:ext cx="2951664" cy="2951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2" name="TextBox 11">
            <a:extLst>
              <a:ext uri="{FF2B5EF4-FFF2-40B4-BE49-F238E27FC236}">
                <a16:creationId xmlns:a16="http://schemas.microsoft.com/office/drawing/2014/main" id="{81A17FBA-731F-4D2C-842E-7FC75397E526}"/>
              </a:ext>
            </a:extLst>
          </p:cNvPr>
          <p:cNvSpPr txBox="1"/>
          <p:nvPr/>
        </p:nvSpPr>
        <p:spPr>
          <a:xfrm>
            <a:off x="784134" y="643420"/>
            <a:ext cx="9393536" cy="2951663"/>
          </a:xfrm>
          <a:prstGeom prst="rect">
            <a:avLst/>
          </a:prstGeom>
          <a:noFill/>
        </p:spPr>
        <p:txBody>
          <a:bodyPr wrap="square" rtlCol="0">
            <a:normAutofit fontScale="25000" lnSpcReduction="20000"/>
          </a:bodyPr>
          <a:lstStyle/>
          <a:p>
            <a:r>
              <a:rPr lang="en-GB" sz="14400" b="1" dirty="0">
                <a:solidFill>
                  <a:srgbClr val="98BF0E"/>
                </a:solidFill>
                <a:latin typeface="Arial" panose="020B0604020202020204" pitchFamily="34" charset="0"/>
                <a:cs typeface="Arial" panose="020B0604020202020204" pitchFamily="34" charset="0"/>
              </a:rPr>
              <a:t>“Reading EP reports is like practising the dark arts…trying to divine what you’re really try to tell us…”</a:t>
            </a:r>
          </a:p>
          <a:p>
            <a:endParaRPr lang="en-GB" sz="14400" b="1" dirty="0">
              <a:solidFill>
                <a:srgbClr val="98BF0E"/>
              </a:solidFill>
              <a:latin typeface="Arial" panose="020B0604020202020204" pitchFamily="34" charset="0"/>
              <a:cs typeface="Arial" panose="020B0604020202020204" pitchFamily="34" charset="0"/>
            </a:endParaRPr>
          </a:p>
          <a:p>
            <a:r>
              <a:rPr lang="en-GB" sz="14400" b="1" dirty="0">
                <a:solidFill>
                  <a:srgbClr val="98BF0E"/>
                </a:solidFill>
                <a:latin typeface="Arial" panose="020B0604020202020204" pitchFamily="34" charset="0"/>
                <a:cs typeface="Arial" panose="020B0604020202020204" pitchFamily="34" charset="0"/>
              </a:rPr>
              <a:t>“How can we tell whether this child’s needs can be met in a mainstream or specialist setting?”</a:t>
            </a:r>
          </a:p>
          <a:p>
            <a:endParaRPr lang="en-GB" sz="14400" b="1" dirty="0">
              <a:solidFill>
                <a:srgbClr val="98BF0E"/>
              </a:solidFill>
              <a:latin typeface="Arial" panose="020B0604020202020204" pitchFamily="34" charset="0"/>
              <a:cs typeface="Arial" panose="020B0604020202020204" pitchFamily="34" charset="0"/>
            </a:endParaRPr>
          </a:p>
          <a:p>
            <a:r>
              <a:rPr lang="en-GB" sz="14400" b="1" dirty="0">
                <a:solidFill>
                  <a:srgbClr val="98BF0E"/>
                </a:solidFill>
                <a:latin typeface="Arial" panose="020B0604020202020204" pitchFamily="34" charset="0"/>
                <a:cs typeface="Arial" panose="020B0604020202020204" pitchFamily="34" charset="0"/>
              </a:rPr>
              <a:t>“How can we make sure parents understand that a lot of needs can be met in a mainstream school without much more additional resourcing?”</a:t>
            </a:r>
          </a:p>
        </p:txBody>
      </p:sp>
      <p:pic>
        <p:nvPicPr>
          <p:cNvPr id="3" name="Picture 2">
            <a:extLst>
              <a:ext uri="{FF2B5EF4-FFF2-40B4-BE49-F238E27FC236}">
                <a16:creationId xmlns:a16="http://schemas.microsoft.com/office/drawing/2014/main" id="{6459376C-555E-4109-91C9-D059ACADD020}"/>
              </a:ext>
            </a:extLst>
          </p:cNvPr>
          <p:cNvPicPr>
            <a:picLocks noChangeAspect="1"/>
          </p:cNvPicPr>
          <p:nvPr/>
        </p:nvPicPr>
        <p:blipFill>
          <a:blip r:embed="rId2"/>
          <a:stretch>
            <a:fillRect/>
          </a:stretch>
        </p:blipFill>
        <p:spPr>
          <a:xfrm>
            <a:off x="10397107" y="6064406"/>
            <a:ext cx="1346577" cy="418842"/>
          </a:xfrm>
          <a:prstGeom prst="rect">
            <a:avLst/>
          </a:prstGeom>
        </p:spPr>
      </p:pic>
    </p:spTree>
    <p:extLst>
      <p:ext uri="{BB962C8B-B14F-4D97-AF65-F5344CB8AC3E}">
        <p14:creationId xmlns:p14="http://schemas.microsoft.com/office/powerpoint/2010/main" val="910668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E2A5A"/>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E2360768-CB2B-42B2-B37C-6D80808940EF}"/>
              </a:ext>
            </a:extLst>
          </p:cNvPr>
          <p:cNvSpPr/>
          <p:nvPr/>
        </p:nvSpPr>
        <p:spPr>
          <a:xfrm>
            <a:off x="9632663" y="5606868"/>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 name="Oval 7">
            <a:extLst>
              <a:ext uri="{FF2B5EF4-FFF2-40B4-BE49-F238E27FC236}">
                <a16:creationId xmlns:a16="http://schemas.microsoft.com/office/drawing/2014/main" id="{4AA8AD91-E5AE-4CEC-9F9D-A71965E69EDD}"/>
              </a:ext>
            </a:extLst>
          </p:cNvPr>
          <p:cNvSpPr/>
          <p:nvPr/>
        </p:nvSpPr>
        <p:spPr>
          <a:xfrm>
            <a:off x="9824277" y="5556068"/>
            <a:ext cx="2951664" cy="2951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2" name="TextBox 11">
            <a:extLst>
              <a:ext uri="{FF2B5EF4-FFF2-40B4-BE49-F238E27FC236}">
                <a16:creationId xmlns:a16="http://schemas.microsoft.com/office/drawing/2014/main" id="{81A17FBA-731F-4D2C-842E-7FC75397E526}"/>
              </a:ext>
            </a:extLst>
          </p:cNvPr>
          <p:cNvSpPr txBox="1"/>
          <p:nvPr/>
        </p:nvSpPr>
        <p:spPr>
          <a:xfrm>
            <a:off x="758967" y="962450"/>
            <a:ext cx="5964227" cy="2632633"/>
          </a:xfrm>
          <a:prstGeom prst="rect">
            <a:avLst/>
          </a:prstGeom>
          <a:noFill/>
        </p:spPr>
        <p:txBody>
          <a:bodyPr wrap="square" rtlCol="0">
            <a:normAutofit fontScale="25000" lnSpcReduction="20000"/>
          </a:bodyPr>
          <a:lstStyle/>
          <a:p>
            <a:r>
              <a:rPr lang="en-GB" sz="16000" b="1" dirty="0">
                <a:solidFill>
                  <a:srgbClr val="98BF0E"/>
                </a:solidFill>
                <a:latin typeface="Arial" panose="020B0604020202020204" pitchFamily="34" charset="0"/>
                <a:cs typeface="Arial" panose="020B0604020202020204" pitchFamily="34" charset="0"/>
              </a:rPr>
              <a:t>What do we understand by ‘need’?</a:t>
            </a:r>
          </a:p>
          <a:p>
            <a:endParaRPr lang="en-GB" sz="16000" b="1" dirty="0">
              <a:solidFill>
                <a:srgbClr val="98BF0E"/>
              </a:solidFill>
              <a:latin typeface="Arial" panose="020B0604020202020204" pitchFamily="34" charset="0"/>
              <a:cs typeface="Arial" panose="020B0604020202020204" pitchFamily="34" charset="0"/>
            </a:endParaRPr>
          </a:p>
          <a:p>
            <a:r>
              <a:rPr lang="en-GB" sz="16000" b="1" dirty="0">
                <a:solidFill>
                  <a:srgbClr val="98BF0E"/>
                </a:solidFill>
                <a:latin typeface="Arial" panose="020B0604020202020204" pitchFamily="34" charset="0"/>
                <a:cs typeface="Arial" panose="020B0604020202020204" pitchFamily="34" charset="0"/>
              </a:rPr>
              <a:t>What is an ‘outcome’? Whose responsibility to ‘write outcomes’?</a:t>
            </a:r>
          </a:p>
          <a:p>
            <a:endParaRPr lang="en-GB" sz="16000" b="1" dirty="0">
              <a:solidFill>
                <a:srgbClr val="98BF0E"/>
              </a:solidFill>
              <a:latin typeface="Arial" panose="020B0604020202020204" pitchFamily="34" charset="0"/>
              <a:cs typeface="Arial" panose="020B0604020202020204" pitchFamily="34" charset="0"/>
            </a:endParaRPr>
          </a:p>
          <a:p>
            <a:r>
              <a:rPr lang="en-GB" sz="16000" b="1" dirty="0">
                <a:solidFill>
                  <a:srgbClr val="98BF0E"/>
                </a:solidFill>
                <a:latin typeface="Arial" panose="020B0604020202020204" pitchFamily="34" charset="0"/>
                <a:cs typeface="Arial" panose="020B0604020202020204" pitchFamily="34" charset="0"/>
              </a:rPr>
              <a:t>How ‘specific’ does an EP’s recommendation need to be?</a:t>
            </a:r>
          </a:p>
          <a:p>
            <a:endParaRPr lang="en-GB" sz="5400" b="1" dirty="0">
              <a:solidFill>
                <a:srgbClr val="98BF0E"/>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6459376C-555E-4109-91C9-D059ACADD020}"/>
              </a:ext>
            </a:extLst>
          </p:cNvPr>
          <p:cNvPicPr>
            <a:picLocks noChangeAspect="1"/>
          </p:cNvPicPr>
          <p:nvPr/>
        </p:nvPicPr>
        <p:blipFill>
          <a:blip r:embed="rId2"/>
          <a:stretch>
            <a:fillRect/>
          </a:stretch>
        </p:blipFill>
        <p:spPr>
          <a:xfrm>
            <a:off x="10397107" y="6064406"/>
            <a:ext cx="1346577" cy="418842"/>
          </a:xfrm>
          <a:prstGeom prst="rect">
            <a:avLst/>
          </a:prstGeom>
        </p:spPr>
      </p:pic>
      <p:pic>
        <p:nvPicPr>
          <p:cNvPr id="4098" name="Picture 2" descr="uncaptioned">
            <a:extLst>
              <a:ext uri="{FF2B5EF4-FFF2-40B4-BE49-F238E27FC236}">
                <a16:creationId xmlns:a16="http://schemas.microsoft.com/office/drawing/2014/main" id="{65BF2CC0-6B8C-4391-9E4B-61017E21374E}"/>
              </a:ext>
            </a:extLst>
          </p:cNvPr>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rcRect l="16987" r="16987"/>
          <a:stretch>
            <a:fillRect/>
          </a:stretch>
        </p:blipFill>
        <p:spPr bwMode="auto">
          <a:xfrm>
            <a:off x="6773872" y="962449"/>
            <a:ext cx="5219345" cy="4593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29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17BA084-65F3-4704-B50F-38AC33AD0D21}"/>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2247ADE-FC06-4FD9-94E0-D174A0A3C62E}"/>
              </a:ext>
            </a:extLst>
          </p:cNvPr>
          <p:cNvSpPr/>
          <p:nvPr/>
        </p:nvSpPr>
        <p:spPr>
          <a:xfrm>
            <a:off x="6527383" y="-1382230"/>
            <a:ext cx="6181747"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 name="TextBox 13">
            <a:extLst>
              <a:ext uri="{FF2B5EF4-FFF2-40B4-BE49-F238E27FC236}">
                <a16:creationId xmlns:a16="http://schemas.microsoft.com/office/drawing/2014/main" id="{62C85D5B-550D-4328-9F42-E2483619B983}"/>
              </a:ext>
            </a:extLst>
          </p:cNvPr>
          <p:cNvSpPr txBox="1"/>
          <p:nvPr/>
        </p:nvSpPr>
        <p:spPr>
          <a:xfrm>
            <a:off x="5664618" y="529831"/>
            <a:ext cx="3837191" cy="3081708"/>
          </a:xfrm>
          <a:prstGeom prst="ellipse">
            <a:avLst/>
          </a:prstGeom>
          <a:solidFill>
            <a:srgbClr val="F26631"/>
          </a:solidFill>
          <a:effectLst>
            <a:outerShdw dist="101600" dir="2700000" sx="101000" sy="101000" algn="tl" rotWithShape="0">
              <a:prstClr val="black">
                <a:alpha val="14000"/>
              </a:prstClr>
            </a:outerShdw>
          </a:effectLst>
        </p:spPr>
        <p:txBody>
          <a:bodyPr wrap="square" rtlCol="0" anchor="ctr" anchorCtr="0">
            <a:normAutofit/>
          </a:bodyPr>
          <a:lstStyle/>
          <a:p>
            <a:pPr algn="ctr"/>
            <a:r>
              <a:rPr lang="en-US" sz="3600" b="1" dirty="0">
                <a:solidFill>
                  <a:schemeClr val="bg1"/>
                </a:solidFill>
                <a:cs typeface="Aharoni" panose="020B0604020202020204" pitchFamily="2" charset="-79"/>
              </a:rPr>
              <a:t>Clear and specific</a:t>
            </a:r>
          </a:p>
        </p:txBody>
      </p:sp>
      <p:sp>
        <p:nvSpPr>
          <p:cNvPr id="17" name="TextBox 16">
            <a:extLst>
              <a:ext uri="{FF2B5EF4-FFF2-40B4-BE49-F238E27FC236}">
                <a16:creationId xmlns:a16="http://schemas.microsoft.com/office/drawing/2014/main" id="{9494BADD-3A05-4206-9EAC-C945E8B8B2ED}"/>
              </a:ext>
            </a:extLst>
          </p:cNvPr>
          <p:cNvSpPr txBox="1"/>
          <p:nvPr/>
        </p:nvSpPr>
        <p:spPr>
          <a:xfrm>
            <a:off x="8805812" y="2475141"/>
            <a:ext cx="3246424" cy="2483018"/>
          </a:xfrm>
          <a:prstGeom prst="ellipse">
            <a:avLst/>
          </a:prstGeom>
          <a:solidFill>
            <a:srgbClr val="009290"/>
          </a:solidFill>
          <a:effectLst>
            <a:outerShdw dist="114300" dir="2700000" sx="101000" sy="101000" algn="tl" rotWithShape="0">
              <a:prstClr val="black">
                <a:alpha val="10000"/>
              </a:prstClr>
            </a:outerShdw>
          </a:effectLst>
        </p:spPr>
        <p:txBody>
          <a:bodyPr wrap="square" rtlCol="0" anchor="ctr" anchorCtr="0">
            <a:normAutofit/>
          </a:bodyPr>
          <a:lstStyle/>
          <a:p>
            <a:pPr algn="ctr"/>
            <a:r>
              <a:rPr lang="en-US" sz="3600" b="1" dirty="0">
                <a:solidFill>
                  <a:schemeClr val="bg1"/>
                </a:solidFill>
              </a:rPr>
              <a:t>Supportive</a:t>
            </a:r>
          </a:p>
        </p:txBody>
      </p:sp>
      <p:sp>
        <p:nvSpPr>
          <p:cNvPr id="21" name="TextBox 20">
            <a:extLst>
              <a:ext uri="{FF2B5EF4-FFF2-40B4-BE49-F238E27FC236}">
                <a16:creationId xmlns:a16="http://schemas.microsoft.com/office/drawing/2014/main" id="{8F459AB5-093B-459F-9A83-5DB7BBA68DFC}"/>
              </a:ext>
            </a:extLst>
          </p:cNvPr>
          <p:cNvSpPr txBox="1"/>
          <p:nvPr/>
        </p:nvSpPr>
        <p:spPr>
          <a:xfrm>
            <a:off x="5906724" y="3662959"/>
            <a:ext cx="3246424" cy="2568722"/>
          </a:xfrm>
          <a:prstGeom prst="ellipse">
            <a:avLst/>
          </a:prstGeom>
          <a:solidFill>
            <a:srgbClr val="9B1E5C"/>
          </a:solidFill>
          <a:effectLst>
            <a:outerShdw dist="215900" dir="2700000" sx="97000" sy="97000" algn="tl" rotWithShape="0">
              <a:prstClr val="black">
                <a:alpha val="24000"/>
              </a:prstClr>
            </a:outerShdw>
          </a:effectLst>
        </p:spPr>
        <p:txBody>
          <a:bodyPr wrap="square" rtlCol="0" anchor="ctr" anchorCtr="0">
            <a:normAutofit/>
          </a:bodyPr>
          <a:lstStyle/>
          <a:p>
            <a:pPr algn="ctr"/>
            <a:r>
              <a:rPr lang="en-US" sz="3200" b="1" dirty="0">
                <a:solidFill>
                  <a:schemeClr val="bg1"/>
                </a:solidFill>
              </a:rPr>
              <a:t>Positive outcomes</a:t>
            </a:r>
          </a:p>
        </p:txBody>
      </p:sp>
      <p:sp>
        <p:nvSpPr>
          <p:cNvPr id="25" name="Oval 24">
            <a:extLst>
              <a:ext uri="{FF2B5EF4-FFF2-40B4-BE49-F238E27FC236}">
                <a16:creationId xmlns:a16="http://schemas.microsoft.com/office/drawing/2014/main" id="{049699DA-1771-463E-801F-5DEF6E4C589B}"/>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05A3D291-AACB-4E6E-B648-1CCAB7434F28}"/>
              </a:ext>
            </a:extLst>
          </p:cNvPr>
          <p:cNvSpPr/>
          <p:nvPr/>
        </p:nvSpPr>
        <p:spPr>
          <a:xfrm>
            <a:off x="9818271" y="5505268"/>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27" name="Picture 26">
            <a:extLst>
              <a:ext uri="{FF2B5EF4-FFF2-40B4-BE49-F238E27FC236}">
                <a16:creationId xmlns:a16="http://schemas.microsoft.com/office/drawing/2014/main" id="{AE09303A-7724-45FF-8743-D56F88B20C8F}"/>
              </a:ext>
            </a:extLst>
          </p:cNvPr>
          <p:cNvPicPr>
            <a:picLocks noChangeAspect="1"/>
          </p:cNvPicPr>
          <p:nvPr/>
        </p:nvPicPr>
        <p:blipFill>
          <a:blip r:embed="rId2"/>
          <a:stretch>
            <a:fillRect/>
          </a:stretch>
        </p:blipFill>
        <p:spPr>
          <a:xfrm>
            <a:off x="10439742" y="6047454"/>
            <a:ext cx="1307802" cy="397409"/>
          </a:xfrm>
          <a:prstGeom prst="rect">
            <a:avLst/>
          </a:prstGeom>
        </p:spPr>
      </p:pic>
      <p:sp>
        <p:nvSpPr>
          <p:cNvPr id="13" name="TextBox 12">
            <a:extLst>
              <a:ext uri="{FF2B5EF4-FFF2-40B4-BE49-F238E27FC236}">
                <a16:creationId xmlns:a16="http://schemas.microsoft.com/office/drawing/2014/main" id="{46DEE5BF-A169-4628-8914-C03FA240C2AA}"/>
              </a:ext>
            </a:extLst>
          </p:cNvPr>
          <p:cNvSpPr txBox="1"/>
          <p:nvPr/>
        </p:nvSpPr>
        <p:spPr>
          <a:xfrm>
            <a:off x="299816" y="377819"/>
            <a:ext cx="5644304" cy="1440220"/>
          </a:xfrm>
          <a:prstGeom prst="rect">
            <a:avLst/>
          </a:prstGeom>
          <a:noFill/>
        </p:spPr>
        <p:txBody>
          <a:bodyPr wrap="square" rtlCol="0">
            <a:normAutofit/>
          </a:bodyPr>
          <a:lstStyle/>
          <a:p>
            <a:r>
              <a:rPr lang="en-GB" sz="4000" b="1" dirty="0">
                <a:solidFill>
                  <a:srgbClr val="1E2A5A"/>
                </a:solidFill>
                <a:latin typeface="Arial" panose="020B0604020202020204" pitchFamily="34" charset="0"/>
                <a:cs typeface="Arial" panose="020B0604020202020204" pitchFamily="34" charset="0"/>
              </a:rPr>
              <a:t>From the current guidance…</a:t>
            </a:r>
          </a:p>
        </p:txBody>
      </p:sp>
      <p:sp>
        <p:nvSpPr>
          <p:cNvPr id="15" name="Rectangle 14">
            <a:extLst>
              <a:ext uri="{FF2B5EF4-FFF2-40B4-BE49-F238E27FC236}">
                <a16:creationId xmlns:a16="http://schemas.microsoft.com/office/drawing/2014/main" id="{8C3A9C91-8BFE-44C4-A4AF-DDB8F7565798}"/>
              </a:ext>
            </a:extLst>
          </p:cNvPr>
          <p:cNvSpPr/>
          <p:nvPr/>
        </p:nvSpPr>
        <p:spPr>
          <a:xfrm>
            <a:off x="576336" y="1841242"/>
            <a:ext cx="4784521" cy="5016758"/>
          </a:xfrm>
          <a:prstGeom prst="rect">
            <a:avLst/>
          </a:prstGeom>
        </p:spPr>
        <p:txBody>
          <a:bodyPr wrap="square">
            <a:spAutoFit/>
          </a:bodyPr>
          <a:lstStyle/>
          <a:p>
            <a:pPr lvl="0"/>
            <a:r>
              <a:rPr lang="en-GB" sz="1600" dirty="0">
                <a:solidFill>
                  <a:srgbClr val="002060"/>
                </a:solidFill>
              </a:rPr>
              <a:t> </a:t>
            </a:r>
            <a:r>
              <a:rPr lang="en-GB" sz="2000" dirty="0">
                <a:solidFill>
                  <a:srgbClr val="002060"/>
                </a:solidFill>
              </a:rPr>
              <a:t>‘EPs should provide relevant information to support the development of an EHC plan. They should respect the process of the local authority commissioning their services but remain mindful of their professional responsibilities and duty of care to any child or young person for whom advice or information is requested.’ </a:t>
            </a:r>
          </a:p>
          <a:p>
            <a:pPr lvl="0"/>
            <a:endParaRPr lang="en-GB" sz="2000" dirty="0">
              <a:solidFill>
                <a:srgbClr val="002060"/>
              </a:solidFill>
            </a:endParaRPr>
          </a:p>
          <a:p>
            <a:r>
              <a:rPr lang="en-GB" sz="2000" dirty="0">
                <a:solidFill>
                  <a:srgbClr val="002060"/>
                </a:solidFill>
              </a:rPr>
              <a:t>And; ‘…local authorities can reasonably expect that EP advice/information will support the development of an EHC plan, providing a clear description of needs, suggested outcomes, strategies and provisions to enable the child or young person to achieve these outcomes.’</a:t>
            </a:r>
            <a:endParaRPr lang="en-US" sz="2000" b="1" dirty="0"/>
          </a:p>
        </p:txBody>
      </p:sp>
    </p:spTree>
    <p:extLst>
      <p:ext uri="{BB962C8B-B14F-4D97-AF65-F5344CB8AC3E}">
        <p14:creationId xmlns:p14="http://schemas.microsoft.com/office/powerpoint/2010/main" val="300558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A7475057-B797-4889-A5A8-24928639C403}"/>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8037011-14D0-4731-B783-E9AF7A30485C}"/>
              </a:ext>
            </a:extLst>
          </p:cNvPr>
          <p:cNvSpPr/>
          <p:nvPr/>
        </p:nvSpPr>
        <p:spPr>
          <a:xfrm>
            <a:off x="10206194" y="-1382230"/>
            <a:ext cx="2502936" cy="6181747"/>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Oval 15">
            <a:extLst>
              <a:ext uri="{FF2B5EF4-FFF2-40B4-BE49-F238E27FC236}">
                <a16:creationId xmlns:a16="http://schemas.microsoft.com/office/drawing/2014/main" id="{6A2C5A7F-D8C9-4CBA-9610-0AA35C0F1A4E}"/>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 name="Oval 17">
            <a:extLst>
              <a:ext uri="{FF2B5EF4-FFF2-40B4-BE49-F238E27FC236}">
                <a16:creationId xmlns:a16="http://schemas.microsoft.com/office/drawing/2014/main" id="{42B31775-7364-46C0-9FE9-0549BED1D62E}"/>
              </a:ext>
            </a:extLst>
          </p:cNvPr>
          <p:cNvSpPr/>
          <p:nvPr/>
        </p:nvSpPr>
        <p:spPr>
          <a:xfrm>
            <a:off x="9818271" y="5516557"/>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9" name="Picture 18">
            <a:extLst>
              <a:ext uri="{FF2B5EF4-FFF2-40B4-BE49-F238E27FC236}">
                <a16:creationId xmlns:a16="http://schemas.microsoft.com/office/drawing/2014/main" id="{1BF468B1-4858-4057-A922-1E68BF990644}"/>
              </a:ext>
            </a:extLst>
          </p:cNvPr>
          <p:cNvPicPr>
            <a:picLocks noChangeAspect="1"/>
          </p:cNvPicPr>
          <p:nvPr/>
        </p:nvPicPr>
        <p:blipFill>
          <a:blip r:embed="rId2"/>
          <a:stretch>
            <a:fillRect/>
          </a:stretch>
        </p:blipFill>
        <p:spPr>
          <a:xfrm>
            <a:off x="10439742" y="6047454"/>
            <a:ext cx="1307802" cy="397409"/>
          </a:xfrm>
          <a:prstGeom prst="rect">
            <a:avLst/>
          </a:prstGeom>
        </p:spPr>
      </p:pic>
      <p:sp>
        <p:nvSpPr>
          <p:cNvPr id="12" name="TextBox 11">
            <a:extLst>
              <a:ext uri="{FF2B5EF4-FFF2-40B4-BE49-F238E27FC236}">
                <a16:creationId xmlns:a16="http://schemas.microsoft.com/office/drawing/2014/main" id="{77D17897-4C6D-4E7F-AFA1-E0854D337DD9}"/>
              </a:ext>
            </a:extLst>
          </p:cNvPr>
          <p:cNvSpPr txBox="1"/>
          <p:nvPr/>
        </p:nvSpPr>
        <p:spPr>
          <a:xfrm>
            <a:off x="384312" y="118437"/>
            <a:ext cx="5644304" cy="1440220"/>
          </a:xfrm>
          <a:prstGeom prst="rect">
            <a:avLst/>
          </a:prstGeom>
          <a:noFill/>
        </p:spPr>
        <p:txBody>
          <a:bodyPr wrap="square" rtlCol="0">
            <a:normAutofit fontScale="25000" lnSpcReduction="20000"/>
          </a:bodyPr>
          <a:lstStyle/>
          <a:p>
            <a:r>
              <a:rPr lang="en-GB" sz="16000" b="1" dirty="0">
                <a:solidFill>
                  <a:srgbClr val="1E2A5A"/>
                </a:solidFill>
                <a:latin typeface="Arial" panose="020B0604020202020204" pitchFamily="34" charset="0"/>
                <a:cs typeface="Arial" panose="020B0604020202020204" pitchFamily="34" charset="0"/>
              </a:rPr>
              <a:t>Different templates for different stages…</a:t>
            </a:r>
          </a:p>
          <a:p>
            <a:endParaRPr lang="en-GB" sz="16000" b="1" dirty="0">
              <a:solidFill>
                <a:srgbClr val="1E2A5A"/>
              </a:solidFill>
              <a:latin typeface="Arial" panose="020B0604020202020204" pitchFamily="34" charset="0"/>
              <a:cs typeface="Arial" panose="020B0604020202020204" pitchFamily="34" charset="0"/>
            </a:endParaRPr>
          </a:p>
          <a:p>
            <a:r>
              <a:rPr lang="en-GB" sz="16000" b="1" dirty="0">
                <a:solidFill>
                  <a:srgbClr val="1E2A5A"/>
                </a:solidFill>
                <a:latin typeface="Arial" panose="020B0604020202020204" pitchFamily="34" charset="0"/>
                <a:cs typeface="Arial" panose="020B0604020202020204" pitchFamily="34" charset="0"/>
              </a:rPr>
              <a:t>EHCPCos like them…</a:t>
            </a:r>
          </a:p>
          <a:p>
            <a:endParaRPr lang="en-GB" sz="16000" b="1" dirty="0">
              <a:solidFill>
                <a:srgbClr val="1E2A5A"/>
              </a:solidFill>
              <a:latin typeface="Arial" panose="020B0604020202020204" pitchFamily="34" charset="0"/>
              <a:cs typeface="Arial" panose="020B0604020202020204" pitchFamily="34" charset="0"/>
            </a:endParaRPr>
          </a:p>
          <a:p>
            <a:r>
              <a:rPr lang="en-GB" sz="16000" b="1" dirty="0">
                <a:solidFill>
                  <a:srgbClr val="1E2A5A"/>
                </a:solidFill>
                <a:latin typeface="Arial" panose="020B0604020202020204" pitchFamily="34" charset="0"/>
                <a:cs typeface="Arial" panose="020B0604020202020204" pitchFamily="34" charset="0"/>
              </a:rPr>
              <a:t>Mixed feelings from EPs… ‘they take too long...’ ‘…don’t want to be constrained by a template…’</a:t>
            </a:r>
          </a:p>
          <a:p>
            <a:endParaRPr lang="en-GB" sz="16000" b="1" dirty="0">
              <a:solidFill>
                <a:srgbClr val="1E2A5A"/>
              </a:solidFill>
              <a:latin typeface="Arial" panose="020B0604020202020204" pitchFamily="34" charset="0"/>
              <a:cs typeface="Arial" panose="020B0604020202020204" pitchFamily="34" charset="0"/>
            </a:endParaRPr>
          </a:p>
          <a:p>
            <a:r>
              <a:rPr lang="en-GB" sz="16000" b="1" dirty="0">
                <a:solidFill>
                  <a:srgbClr val="1E2A5A"/>
                </a:solidFill>
                <a:latin typeface="Arial" panose="020B0604020202020204" pitchFamily="34" charset="0"/>
                <a:cs typeface="Arial" panose="020B0604020202020204" pitchFamily="34" charset="0"/>
              </a:rPr>
              <a:t>A work in progress…on second iteration now…</a:t>
            </a:r>
          </a:p>
          <a:p>
            <a:endParaRPr lang="en-GB" sz="16000" b="1" dirty="0">
              <a:solidFill>
                <a:srgbClr val="1E2A5A"/>
              </a:solidFill>
              <a:latin typeface="Arial" panose="020B0604020202020204" pitchFamily="34" charset="0"/>
              <a:cs typeface="Arial" panose="020B0604020202020204" pitchFamily="34" charset="0"/>
            </a:endParaRPr>
          </a:p>
          <a:p>
            <a:endParaRPr lang="en-GB" sz="4000" b="1" dirty="0">
              <a:solidFill>
                <a:srgbClr val="1E2A5A"/>
              </a:solidFill>
              <a:latin typeface="Arial" panose="020B0604020202020204" pitchFamily="34" charset="0"/>
              <a:cs typeface="Arial" panose="020B0604020202020204" pitchFamily="34" charset="0"/>
            </a:endParaRPr>
          </a:p>
        </p:txBody>
      </p:sp>
      <p:pic>
        <p:nvPicPr>
          <p:cNvPr id="2050" name="Picture 2" descr="The Work in Progress Podcast">
            <a:hlinkClick r:id="rId3"/>
            <a:extLst>
              <a:ext uri="{FF2B5EF4-FFF2-40B4-BE49-F238E27FC236}">
                <a16:creationId xmlns:a16="http://schemas.microsoft.com/office/drawing/2014/main" id="{7C679844-224C-4222-BAD8-925273F003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1142" y="144956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584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F53A2D-E565-4838-8FDF-7F31F34B8769}"/>
              </a:ext>
            </a:extLst>
          </p:cNvPr>
          <p:cNvSpPr/>
          <p:nvPr/>
        </p:nvSpPr>
        <p:spPr>
          <a:xfrm>
            <a:off x="0" y="0"/>
            <a:ext cx="12192000" cy="118437"/>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C414E4-43C2-4076-B692-4B1926210CC1}"/>
              </a:ext>
            </a:extLst>
          </p:cNvPr>
          <p:cNvSpPr/>
          <p:nvPr/>
        </p:nvSpPr>
        <p:spPr>
          <a:xfrm>
            <a:off x="9617811" y="5606946"/>
            <a:ext cx="2951664" cy="2951664"/>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 name="Oval 16">
            <a:extLst>
              <a:ext uri="{FF2B5EF4-FFF2-40B4-BE49-F238E27FC236}">
                <a16:creationId xmlns:a16="http://schemas.microsoft.com/office/drawing/2014/main" id="{33712423-5C43-472A-A9E5-8A400184B05C}"/>
              </a:ext>
            </a:extLst>
          </p:cNvPr>
          <p:cNvSpPr/>
          <p:nvPr/>
        </p:nvSpPr>
        <p:spPr>
          <a:xfrm>
            <a:off x="9818271" y="5505268"/>
            <a:ext cx="2951664" cy="2951664"/>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18" name="Picture 17">
            <a:extLst>
              <a:ext uri="{FF2B5EF4-FFF2-40B4-BE49-F238E27FC236}">
                <a16:creationId xmlns:a16="http://schemas.microsoft.com/office/drawing/2014/main" id="{1581F808-4B3A-4786-97BD-440EF3C086C3}"/>
              </a:ext>
            </a:extLst>
          </p:cNvPr>
          <p:cNvPicPr>
            <a:picLocks noChangeAspect="1"/>
          </p:cNvPicPr>
          <p:nvPr/>
        </p:nvPicPr>
        <p:blipFill>
          <a:blip r:embed="rId2"/>
          <a:stretch>
            <a:fillRect/>
          </a:stretch>
        </p:blipFill>
        <p:spPr>
          <a:xfrm>
            <a:off x="10439742" y="6047454"/>
            <a:ext cx="1307802" cy="397409"/>
          </a:xfrm>
          <a:prstGeom prst="rect">
            <a:avLst/>
          </a:prstGeom>
        </p:spPr>
      </p:pic>
      <p:sp>
        <p:nvSpPr>
          <p:cNvPr id="10" name="TextBox 9">
            <a:extLst>
              <a:ext uri="{FF2B5EF4-FFF2-40B4-BE49-F238E27FC236}">
                <a16:creationId xmlns:a16="http://schemas.microsoft.com/office/drawing/2014/main" id="{3679F918-25E1-44A0-90D1-F63BD8D84A28}"/>
              </a:ext>
            </a:extLst>
          </p:cNvPr>
          <p:cNvSpPr txBox="1"/>
          <p:nvPr/>
        </p:nvSpPr>
        <p:spPr>
          <a:xfrm>
            <a:off x="1343378" y="872003"/>
            <a:ext cx="7748823" cy="1584380"/>
          </a:xfrm>
          <a:prstGeom prst="rect">
            <a:avLst/>
          </a:prstGeom>
          <a:noFill/>
        </p:spPr>
        <p:txBody>
          <a:bodyPr wrap="square" rtlCol="0">
            <a:noAutofit/>
          </a:bodyPr>
          <a:lstStyle/>
          <a:p>
            <a:r>
              <a:rPr lang="en-US" sz="4400" b="1" dirty="0">
                <a:solidFill>
                  <a:srgbClr val="1E2A5A"/>
                </a:solidFill>
              </a:rPr>
              <a:t>‘Tell Us Once’ and different routes to a Plan?</a:t>
            </a:r>
          </a:p>
        </p:txBody>
      </p:sp>
      <p:sp>
        <p:nvSpPr>
          <p:cNvPr id="11" name="Rectangle 10">
            <a:extLst>
              <a:ext uri="{FF2B5EF4-FFF2-40B4-BE49-F238E27FC236}">
                <a16:creationId xmlns:a16="http://schemas.microsoft.com/office/drawing/2014/main" id="{FBC17604-6544-46EF-B9CC-E38D8840BB5E}"/>
              </a:ext>
            </a:extLst>
          </p:cNvPr>
          <p:cNvSpPr/>
          <p:nvPr/>
        </p:nvSpPr>
        <p:spPr>
          <a:xfrm>
            <a:off x="1151468" y="3262488"/>
            <a:ext cx="8085130" cy="3108543"/>
          </a:xfrm>
          <a:prstGeom prst="rect">
            <a:avLst/>
          </a:prstGeom>
        </p:spPr>
        <p:txBody>
          <a:bodyPr wrap="square">
            <a:spAutoFit/>
          </a:bodyPr>
          <a:lstStyle/>
          <a:p>
            <a:pPr marL="457200" indent="-457200">
              <a:buFont typeface="Arial" panose="020B0604020202020204" pitchFamily="34" charset="0"/>
              <a:buChar char="•"/>
            </a:pPr>
            <a:r>
              <a:rPr lang="en-US" sz="2800" dirty="0">
                <a:solidFill>
                  <a:schemeClr val="tx1">
                    <a:lumMod val="65000"/>
                    <a:lumOff val="35000"/>
                  </a:schemeClr>
                </a:solidFill>
                <a:latin typeface="Arial" panose="020B0604020202020204" pitchFamily="34" charset="0"/>
                <a:cs typeface="Arial" panose="020B0604020202020204" pitchFamily="34" charset="0"/>
              </a:rPr>
              <a:t>Many requests where needs are already clear.</a:t>
            </a:r>
          </a:p>
          <a:p>
            <a:endParaRPr lang="en-US" sz="28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solidFill>
                  <a:schemeClr val="tx1">
                    <a:lumMod val="65000"/>
                    <a:lumOff val="35000"/>
                  </a:schemeClr>
                </a:solidFill>
                <a:latin typeface="Arial" panose="020B0604020202020204" pitchFamily="34" charset="0"/>
                <a:cs typeface="Arial" panose="020B0604020202020204" pitchFamily="34" charset="0"/>
              </a:rPr>
              <a:t>What more is there to ‘assess’?</a:t>
            </a:r>
          </a:p>
          <a:p>
            <a:endParaRPr lang="en-US" sz="28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solidFill>
                  <a:schemeClr val="tx1">
                    <a:lumMod val="65000"/>
                    <a:lumOff val="35000"/>
                  </a:schemeClr>
                </a:solidFill>
                <a:latin typeface="Arial" panose="020B0604020202020204" pitchFamily="34" charset="0"/>
                <a:cs typeface="Arial" panose="020B0604020202020204" pitchFamily="34" charset="0"/>
              </a:rPr>
              <a:t>‘Summary advice’?</a:t>
            </a:r>
          </a:p>
          <a:p>
            <a:endParaRPr lang="en-US" sz="2800" dirty="0">
              <a:solidFill>
                <a:schemeClr val="tx1">
                  <a:lumMod val="65000"/>
                  <a:lumOff val="35000"/>
                </a:schemeClr>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a:solidFill>
                  <a:schemeClr val="tx1">
                    <a:lumMod val="65000"/>
                    <a:lumOff val="35000"/>
                  </a:schemeClr>
                </a:solidFill>
                <a:latin typeface="Arial" panose="020B0604020202020204" pitchFamily="34" charset="0"/>
                <a:cs typeface="Arial" panose="020B0604020202020204" pitchFamily="34" charset="0"/>
              </a:rPr>
              <a:t>‘Early Years’ pilot</a:t>
            </a:r>
          </a:p>
        </p:txBody>
      </p:sp>
      <p:sp>
        <p:nvSpPr>
          <p:cNvPr id="4" name="Rectangle 3">
            <a:extLst>
              <a:ext uri="{FF2B5EF4-FFF2-40B4-BE49-F238E27FC236}">
                <a16:creationId xmlns:a16="http://schemas.microsoft.com/office/drawing/2014/main" id="{D5E278A8-793F-446B-9BB7-3CE15104ABA4}"/>
              </a:ext>
            </a:extLst>
          </p:cNvPr>
          <p:cNvSpPr>
            <a:spLocks noChangeArrowheads="1"/>
          </p:cNvSpPr>
          <p:nvPr/>
        </p:nvSpPr>
        <p:spPr bwMode="auto">
          <a:xfrm>
            <a:off x="7484700" y="159739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50505"/>
                </a:solidFill>
                <a:effectLst/>
                <a:latin typeface="Open Sans"/>
              </a:rPr>
              <a:t/>
            </a:r>
            <a:br>
              <a:rPr kumimoji="0" lang="en-US" altLang="en-US" sz="1100" b="0" i="0" u="none" strike="noStrike" cap="none" normalizeH="0" baseline="0">
                <a:ln>
                  <a:noFill/>
                </a:ln>
                <a:solidFill>
                  <a:srgbClr val="050505"/>
                </a:solidFill>
                <a:effectLst/>
                <a:latin typeface="Open Sans"/>
              </a:rPr>
            </a:br>
            <a:r>
              <a:rPr kumimoji="0" lang="en-US" altLang="en-US" sz="1100" b="0" i="0" u="none" strike="noStrike" cap="none" normalizeH="0" baseline="0">
                <a:ln>
                  <a:noFill/>
                </a:ln>
                <a:solidFill>
                  <a:srgbClr val="050505"/>
                </a:solidFill>
                <a:effectLst/>
                <a:latin typeface="Open Sans"/>
              </a:rPr>
              <a:t>  </a:t>
            </a: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50505"/>
                </a:solidFill>
                <a:effectLst/>
                <a:latin typeface="Open Sans"/>
              </a:rPr>
              <a:t>A </a:t>
            </a:r>
            <a:endParaRPr kumimoji="0" lang="en-US" altLang="en-US" sz="12400" b="0" i="0" u="none" strike="noStrike" cap="none" normalizeH="0" baseline="0">
              <a:ln>
                <a:noFill/>
              </a:ln>
              <a:solidFill>
                <a:srgbClr val="050505"/>
              </a:solidFill>
              <a:effectLst/>
              <a:latin typeface="Open Sans"/>
            </a:endParaRPr>
          </a:p>
        </p:txBody>
      </p:sp>
      <p:pic>
        <p:nvPicPr>
          <p:cNvPr id="1028" name="Picture 4" descr="Tell us once">
            <a:extLst>
              <a:ext uri="{FF2B5EF4-FFF2-40B4-BE49-F238E27FC236}">
                <a16:creationId xmlns:a16="http://schemas.microsoft.com/office/drawing/2014/main" id="{86C1A0D0-12E0-4730-94CD-47DB3F02D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4875" y="1760561"/>
            <a:ext cx="4524375" cy="1584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994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BD26F912048DA44BF74C47D81BE9298" ma:contentTypeVersion="2" ma:contentTypeDescription="Create a new document." ma:contentTypeScope="" ma:versionID="41574fb5437440b6ef30d449142185b3">
  <xsd:schema xmlns:xsd="http://www.w3.org/2001/XMLSchema" xmlns:xs="http://www.w3.org/2001/XMLSchema" xmlns:p="http://schemas.microsoft.com/office/2006/metadata/properties" xmlns:ns3="771959c0-ab5c-4e92-9892-e249c5bc7e93" targetNamespace="http://schemas.microsoft.com/office/2006/metadata/properties" ma:root="true" ma:fieldsID="842e597091cecee35e5294633458b1e3" ns3:_="">
    <xsd:import namespace="771959c0-ab5c-4e92-9892-e249c5bc7e93"/>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1959c0-ab5c-4e92-9892-e249c5bc7e9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CE7663-4ED0-4F21-A8C4-F456DC5EEFC6}">
  <ds:schemaRefs>
    <ds:schemaRef ds:uri="http://schemas.microsoft.com/sharepoint/v3/contenttype/forms"/>
  </ds:schemaRefs>
</ds:datastoreItem>
</file>

<file path=customXml/itemProps2.xml><?xml version="1.0" encoding="utf-8"?>
<ds:datastoreItem xmlns:ds="http://schemas.openxmlformats.org/officeDocument/2006/customXml" ds:itemID="{FE20A039-8819-4162-B8D2-AD6DAD03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1959c0-ab5c-4e92-9892-e249c5bc7e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985A43-BCAC-488B-919D-CDDF982A9DE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71959c0-ab5c-4e92-9892-e249c5bc7e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9291</TotalTime>
  <Words>660</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Aharoni</vt:lpstr>
      <vt:lpstr>Arial</vt:lpstr>
      <vt:lpstr>Calibri</vt:lpstr>
      <vt:lpstr>inherit</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Norfolk Futures: Corporate Priorities</dc:title>
  <dc:creator>McDiarmid, Fiona</dc:creator>
  <cp:lastModifiedBy>Robinson, Liz</cp:lastModifiedBy>
  <cp:revision>260</cp:revision>
  <cp:lastPrinted>2017-09-26T07:52:19Z</cp:lastPrinted>
  <dcterms:created xsi:type="dcterms:W3CDTF">2017-09-20T15:18:56Z</dcterms:created>
  <dcterms:modified xsi:type="dcterms:W3CDTF">2019-10-10T17:49:29Z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0x0101006BD26F912048DA44BF74C47D81BE9298</vt:lpwstr>
  </property>
</Properties>
</file>