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56" r:id="rId6"/>
    <p:sldId id="257" r:id="rId7"/>
    <p:sldId id="258" r:id="rId8"/>
    <p:sldId id="259" r:id="rId9"/>
    <p:sldId id="260" r:id="rId10"/>
    <p:sldId id="261" r:id="rId11"/>
  </p:sldIdLst>
  <p:sldSz cx="12192000" cy="6858000"/>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73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2CB20E-3AE1-49AD-91CF-3392394D94F8}" v="10" dt="2019-10-03T14:23:05.2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2" autoAdjust="0"/>
    <p:restoredTop sz="70173" autoAdjust="0"/>
  </p:normalViewPr>
  <p:slideViewPr>
    <p:cSldViewPr snapToGrid="0">
      <p:cViewPr varScale="1">
        <p:scale>
          <a:sx n="81" d="100"/>
          <a:sy n="81" d="100"/>
        </p:scale>
        <p:origin x="1758"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00" d="100"/>
          <a:sy n="100" d="100"/>
        </p:scale>
        <p:origin x="1073" y="-112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0409"/>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80" y="0"/>
            <a:ext cx="2914015" cy="490409"/>
          </a:xfrm>
          <a:prstGeom prst="rect">
            <a:avLst/>
          </a:prstGeom>
        </p:spPr>
        <p:txBody>
          <a:bodyPr vert="horz" lIns="91440" tIns="45720" rIns="91440" bIns="45720" rtlCol="0"/>
          <a:lstStyle>
            <a:lvl1pPr algn="r">
              <a:defRPr sz="1200"/>
            </a:lvl1pPr>
          </a:lstStyle>
          <a:p>
            <a:fld id="{57130E1A-EB4A-4521-B04E-1C134B706EA4}" type="datetimeFigureOut">
              <a:rPr lang="en-GB" smtClean="0"/>
              <a:t>09/10/2019</a:t>
            </a:fld>
            <a:endParaRPr lang="en-GB" dirty="0"/>
          </a:p>
        </p:txBody>
      </p:sp>
      <p:sp>
        <p:nvSpPr>
          <p:cNvPr id="4" name="Slide Image Placeholder 3"/>
          <p:cNvSpPr>
            <a:spLocks noGrp="1" noRot="1" noChangeAspect="1"/>
          </p:cNvSpPr>
          <p:nvPr>
            <p:ph type="sldImg" idx="2"/>
          </p:nvPr>
        </p:nvSpPr>
        <p:spPr>
          <a:xfrm>
            <a:off x="431800" y="1222375"/>
            <a:ext cx="5861050" cy="32972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703853"/>
            <a:ext cx="5379720" cy="384860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2"/>
            <a:ext cx="2914015" cy="49040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0" y="9283832"/>
            <a:ext cx="2914015" cy="490407"/>
          </a:xfrm>
          <a:prstGeom prst="rect">
            <a:avLst/>
          </a:prstGeom>
        </p:spPr>
        <p:txBody>
          <a:bodyPr vert="horz" lIns="91440" tIns="45720" rIns="91440" bIns="45720" rtlCol="0" anchor="b"/>
          <a:lstStyle>
            <a:lvl1pPr algn="r">
              <a:defRPr sz="1200"/>
            </a:lvl1pPr>
          </a:lstStyle>
          <a:p>
            <a:fld id="{722DAAA1-22CA-4B41-872F-FC20BA397712}" type="slidenum">
              <a:rPr lang="en-GB" smtClean="0"/>
              <a:t>‹#›</a:t>
            </a:fld>
            <a:endParaRPr lang="en-GB" dirty="0"/>
          </a:p>
        </p:txBody>
      </p:sp>
    </p:spTree>
    <p:extLst>
      <p:ext uri="{BB962C8B-B14F-4D97-AF65-F5344CB8AC3E}">
        <p14:creationId xmlns:p14="http://schemas.microsoft.com/office/powerpoint/2010/main" val="176377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1" dirty="0"/>
              <a:t>PEP for Somerset and North Somerset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i="1" dirty="0"/>
              <a:t>We would like to invite you to speak at the event to share the work you have done in your LAs. We would ask for a short description of what you are doing with regard to EHC advice, approximately 10-15 minutes and that you share the journey and outcome of your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New Guidance-It will include principles, good  practice examples and will emphasise contribution rather than reports.</a:t>
            </a:r>
            <a:br>
              <a:rPr lang="en-GB" dirty="0"/>
            </a:br>
            <a:endParaRPr lang="en-GB" dirty="0"/>
          </a:p>
          <a:p>
            <a:endParaRPr lang="en-GB" dirty="0"/>
          </a:p>
        </p:txBody>
      </p:sp>
      <p:sp>
        <p:nvSpPr>
          <p:cNvPr id="4" name="Slide Number Placeholder 3"/>
          <p:cNvSpPr>
            <a:spLocks noGrp="1"/>
          </p:cNvSpPr>
          <p:nvPr>
            <p:ph type="sldNum" sz="quarter" idx="5"/>
          </p:nvPr>
        </p:nvSpPr>
        <p:spPr/>
        <p:txBody>
          <a:bodyPr/>
          <a:lstStyle/>
          <a:p>
            <a:fld id="{722DAAA1-22CA-4B41-872F-FC20BA397712}" type="slidenum">
              <a:rPr lang="en-GB" smtClean="0"/>
              <a:t>1</a:t>
            </a:fld>
            <a:endParaRPr lang="en-GB" dirty="0"/>
          </a:p>
        </p:txBody>
      </p:sp>
    </p:spTree>
    <p:extLst>
      <p:ext uri="{BB962C8B-B14F-4D97-AF65-F5344CB8AC3E}">
        <p14:creationId xmlns:p14="http://schemas.microsoft.com/office/powerpoint/2010/main" val="1301973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Outcomes meetings-from Julia. Meeting in Week 2 to agree what are the outcomes to be aimed for, for that CYP. Then agree further assessment, if necessary. </a:t>
            </a:r>
          </a:p>
        </p:txBody>
      </p:sp>
      <p:sp>
        <p:nvSpPr>
          <p:cNvPr id="4" name="Slide Number Placeholder 3"/>
          <p:cNvSpPr>
            <a:spLocks noGrp="1"/>
          </p:cNvSpPr>
          <p:nvPr>
            <p:ph type="sldNum" sz="quarter" idx="5"/>
          </p:nvPr>
        </p:nvSpPr>
        <p:spPr/>
        <p:txBody>
          <a:bodyPr/>
          <a:lstStyle/>
          <a:p>
            <a:fld id="{722DAAA1-22CA-4B41-872F-FC20BA397712}" type="slidenum">
              <a:rPr lang="en-GB" smtClean="0"/>
              <a:t>2</a:t>
            </a:fld>
            <a:endParaRPr lang="en-GB" dirty="0"/>
          </a:p>
        </p:txBody>
      </p:sp>
    </p:spTree>
    <p:extLst>
      <p:ext uri="{BB962C8B-B14F-4D97-AF65-F5344CB8AC3E}">
        <p14:creationId xmlns:p14="http://schemas.microsoft.com/office/powerpoint/2010/main" val="2896947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22DAAA1-22CA-4B41-872F-FC20BA397712}" type="slidenum">
              <a:rPr lang="en-GB" smtClean="0"/>
              <a:t>3</a:t>
            </a:fld>
            <a:endParaRPr lang="en-GB" dirty="0"/>
          </a:p>
        </p:txBody>
      </p:sp>
    </p:spTree>
    <p:extLst>
      <p:ext uri="{BB962C8B-B14F-4D97-AF65-F5344CB8AC3E}">
        <p14:creationId xmlns:p14="http://schemas.microsoft.com/office/powerpoint/2010/main" val="320356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dirty="0"/>
              <a:t>Is this a rod for our own back? </a:t>
            </a:r>
          </a:p>
          <a:p>
            <a:pPr marL="0" indent="0">
              <a:buNone/>
            </a:pPr>
            <a:r>
              <a:rPr lang="en-GB" dirty="0"/>
              <a:t>Is this disempowering/disrespecting others?? </a:t>
            </a:r>
          </a:p>
          <a:p>
            <a:pPr marL="228600" indent="-228600">
              <a:buAutoNum type="arabicParenR"/>
            </a:pPr>
            <a:endParaRPr lang="en-GB" dirty="0"/>
          </a:p>
          <a:p>
            <a:pPr marL="228600" indent="-228600">
              <a:buAutoNum type="arabicParenR"/>
            </a:pPr>
            <a:r>
              <a:rPr lang="en-GB" dirty="0"/>
              <a:t>Triangulation of data/evidence? Necessary to do this, but why write it down?? Paediatricians don’t. Supervision and QA should check this is happening. </a:t>
            </a:r>
          </a:p>
          <a:p>
            <a:endParaRPr lang="en-GB" dirty="0"/>
          </a:p>
          <a:p>
            <a:r>
              <a:rPr lang="en-GB" dirty="0"/>
              <a:t>4) Examples that we could possibly use: </a:t>
            </a:r>
          </a:p>
          <a:p>
            <a:pPr marL="171450" indent="-171450">
              <a:buFont typeface="Arial" panose="020B0604020202020204" pitchFamily="34" charset="0"/>
              <a:buChar char="•"/>
            </a:pPr>
            <a:r>
              <a:rPr lang="en-GB" dirty="0"/>
              <a:t>PATH</a:t>
            </a:r>
          </a:p>
          <a:p>
            <a:pPr marL="171450" indent="-171450">
              <a:buFont typeface="Arial" panose="020B0604020202020204" pitchFamily="34" charset="0"/>
              <a:buChar char="•"/>
            </a:pPr>
            <a:r>
              <a:rPr lang="en-GB" dirty="0"/>
              <a:t>TAC support</a:t>
            </a:r>
          </a:p>
          <a:p>
            <a:pPr marL="171450" indent="-171450">
              <a:buFont typeface="Arial" panose="020B0604020202020204" pitchFamily="34" charset="0"/>
              <a:buChar char="•"/>
            </a:pPr>
            <a:r>
              <a:rPr lang="en-GB" dirty="0"/>
              <a:t>Casework/EP production following psychological investigation? </a:t>
            </a:r>
          </a:p>
        </p:txBody>
      </p:sp>
      <p:sp>
        <p:nvSpPr>
          <p:cNvPr id="4" name="Slide Number Placeholder 3"/>
          <p:cNvSpPr>
            <a:spLocks noGrp="1"/>
          </p:cNvSpPr>
          <p:nvPr>
            <p:ph type="sldNum" sz="quarter" idx="5"/>
          </p:nvPr>
        </p:nvSpPr>
        <p:spPr/>
        <p:txBody>
          <a:bodyPr/>
          <a:lstStyle/>
          <a:p>
            <a:fld id="{722DAAA1-22CA-4B41-872F-FC20BA397712}" type="slidenum">
              <a:rPr lang="en-GB" smtClean="0"/>
              <a:t>4</a:t>
            </a:fld>
            <a:endParaRPr lang="en-GB" dirty="0"/>
          </a:p>
        </p:txBody>
      </p:sp>
    </p:spTree>
    <p:extLst>
      <p:ext uri="{BB962C8B-B14F-4D97-AF65-F5344CB8AC3E}">
        <p14:creationId xmlns:p14="http://schemas.microsoft.com/office/powerpoint/2010/main" val="1282347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GB" dirty="0"/>
              <a:t>Often in the current climate we can have a challenging relationship with SEND casework team. Should we promote more collegic working, that focuses on the whole system as well as the individual. </a:t>
            </a:r>
          </a:p>
          <a:p>
            <a:pPr marL="0" indent="0">
              <a:buNone/>
            </a:pPr>
            <a:endParaRPr lang="en-GB" dirty="0"/>
          </a:p>
          <a:p>
            <a:pPr marL="0" indent="0">
              <a:buNone/>
            </a:pPr>
            <a:endParaRPr lang="en-GB" dirty="0"/>
          </a:p>
          <a:p>
            <a:pPr marL="0" indent="0">
              <a:buNone/>
            </a:pPr>
            <a:r>
              <a:rPr lang="en-GB" dirty="0"/>
              <a:t>3) Solutions that work in 1 authority don’t always work in another. Legal advice is different, interpretation is different, comfort with risk taking different. </a:t>
            </a:r>
          </a:p>
        </p:txBody>
      </p:sp>
      <p:sp>
        <p:nvSpPr>
          <p:cNvPr id="4" name="Slide Number Placeholder 3"/>
          <p:cNvSpPr>
            <a:spLocks noGrp="1"/>
          </p:cNvSpPr>
          <p:nvPr>
            <p:ph type="sldNum" sz="quarter" idx="5"/>
          </p:nvPr>
        </p:nvSpPr>
        <p:spPr/>
        <p:txBody>
          <a:bodyPr/>
          <a:lstStyle/>
          <a:p>
            <a:fld id="{722DAAA1-22CA-4B41-872F-FC20BA397712}" type="slidenum">
              <a:rPr lang="en-GB" smtClean="0"/>
              <a:t>5</a:t>
            </a:fld>
            <a:endParaRPr lang="en-GB" dirty="0"/>
          </a:p>
        </p:txBody>
      </p:sp>
    </p:spTree>
    <p:extLst>
      <p:ext uri="{BB962C8B-B14F-4D97-AF65-F5344CB8AC3E}">
        <p14:creationId xmlns:p14="http://schemas.microsoft.com/office/powerpoint/2010/main" val="525742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baseline="0" dirty="0">
                <a:solidFill>
                  <a:schemeClr val="tx1"/>
                </a:solidFill>
                <a:latin typeface="+mn-lt"/>
                <a:ea typeface="+mn-ea"/>
                <a:cs typeface="+mn-cs"/>
              </a:rPr>
              <a:t>Section A</a:t>
            </a:r>
            <a:r>
              <a:rPr lang="en-GB" sz="1200" b="0" i="0" u="none" strike="noStrike" kern="1200" baseline="0" dirty="0">
                <a:solidFill>
                  <a:schemeClr val="tx1"/>
                </a:solidFill>
                <a:latin typeface="+mn-lt"/>
                <a:ea typeface="+mn-ea"/>
                <a:cs typeface="+mn-cs"/>
              </a:rPr>
              <a:t>: The views, interests and aspirations of the child and his or her parents or the young person. </a:t>
            </a:r>
          </a:p>
          <a:p>
            <a:r>
              <a:rPr lang="en-GB" sz="1200" b="1" i="0" u="none" strike="noStrike" kern="1200" baseline="0" dirty="0">
                <a:solidFill>
                  <a:schemeClr val="tx1"/>
                </a:solidFill>
                <a:latin typeface="+mn-lt"/>
                <a:ea typeface="+mn-ea"/>
                <a:cs typeface="+mn-cs"/>
              </a:rPr>
              <a:t>Section B</a:t>
            </a:r>
            <a:r>
              <a:rPr lang="en-GB" sz="1200" b="0" i="0" u="none" strike="noStrike" kern="1200" baseline="0" dirty="0">
                <a:solidFill>
                  <a:schemeClr val="tx1"/>
                </a:solidFill>
                <a:latin typeface="+mn-lt"/>
                <a:ea typeface="+mn-ea"/>
                <a:cs typeface="+mn-cs"/>
              </a:rPr>
              <a:t>: The child or young person’s special educational needs. </a:t>
            </a:r>
          </a:p>
          <a:p>
            <a:r>
              <a:rPr lang="en-GB" sz="1200" b="1" i="0" u="none" strike="noStrike" kern="1200" baseline="0" dirty="0">
                <a:solidFill>
                  <a:schemeClr val="tx1"/>
                </a:solidFill>
                <a:latin typeface="+mn-lt"/>
                <a:ea typeface="+mn-ea"/>
                <a:cs typeface="+mn-cs"/>
              </a:rPr>
              <a:t>Section C</a:t>
            </a:r>
            <a:r>
              <a:rPr lang="en-GB" sz="1200" b="0" i="0" u="none" strike="noStrike" kern="1200" baseline="0" dirty="0">
                <a:solidFill>
                  <a:schemeClr val="tx1"/>
                </a:solidFill>
                <a:latin typeface="+mn-lt"/>
                <a:ea typeface="+mn-ea"/>
                <a:cs typeface="+mn-cs"/>
              </a:rPr>
              <a:t>: The child or young person’s health needs which are related to their SEN. </a:t>
            </a:r>
          </a:p>
          <a:p>
            <a:r>
              <a:rPr lang="en-GB" sz="1200" b="1" i="0" u="none" strike="noStrike" kern="1200" baseline="0" dirty="0">
                <a:solidFill>
                  <a:schemeClr val="tx1"/>
                </a:solidFill>
                <a:latin typeface="+mn-lt"/>
                <a:ea typeface="+mn-ea"/>
                <a:cs typeface="+mn-cs"/>
              </a:rPr>
              <a:t>Section D</a:t>
            </a:r>
            <a:r>
              <a:rPr lang="en-GB" sz="1200" b="0" i="0" u="none" strike="noStrike" kern="1200" baseline="0" dirty="0">
                <a:solidFill>
                  <a:schemeClr val="tx1"/>
                </a:solidFill>
                <a:latin typeface="+mn-lt"/>
                <a:ea typeface="+mn-ea"/>
                <a:cs typeface="+mn-cs"/>
              </a:rPr>
              <a:t>: The child or young person’s social care needs which are related to their SEN or to a disability. </a:t>
            </a:r>
          </a:p>
          <a:p>
            <a:r>
              <a:rPr lang="en-GB" sz="1200" b="1" i="0" u="none" strike="noStrike" kern="1200" baseline="0" dirty="0">
                <a:solidFill>
                  <a:schemeClr val="tx1"/>
                </a:solidFill>
                <a:latin typeface="+mn-lt"/>
                <a:ea typeface="+mn-ea"/>
                <a:cs typeface="+mn-cs"/>
              </a:rPr>
              <a:t>Section E</a:t>
            </a:r>
            <a:r>
              <a:rPr lang="en-GB" sz="1200" b="0" i="0" u="none" strike="noStrike" kern="1200" baseline="0" dirty="0">
                <a:solidFill>
                  <a:schemeClr val="tx1"/>
                </a:solidFill>
                <a:latin typeface="+mn-lt"/>
                <a:ea typeface="+mn-ea"/>
                <a:cs typeface="+mn-cs"/>
              </a:rPr>
              <a:t>: The outcomes sought for the child or the young person. This should include outcomes for adult life. The EHC plan should also identify the arrangements for the setting of shorter term targets by the early years provider, school, college or other education or training provider. </a:t>
            </a:r>
          </a:p>
          <a:p>
            <a:r>
              <a:rPr lang="en-GB" sz="1200" b="1" i="0" u="none" strike="noStrike" kern="1200" baseline="0" dirty="0">
                <a:solidFill>
                  <a:schemeClr val="tx1"/>
                </a:solidFill>
                <a:latin typeface="+mn-lt"/>
                <a:ea typeface="+mn-ea"/>
                <a:cs typeface="+mn-cs"/>
              </a:rPr>
              <a:t>Section F</a:t>
            </a:r>
            <a:r>
              <a:rPr lang="en-GB" sz="1200" b="0" i="0" u="none" strike="noStrike" kern="1200" baseline="0" dirty="0">
                <a:solidFill>
                  <a:schemeClr val="tx1"/>
                </a:solidFill>
                <a:latin typeface="+mn-lt"/>
                <a:ea typeface="+mn-ea"/>
                <a:cs typeface="+mn-cs"/>
              </a:rPr>
              <a:t>: The special educational provision required by the child or the young person. </a:t>
            </a:r>
          </a:p>
          <a:p>
            <a:r>
              <a:rPr lang="en-GB" sz="1200" b="1" i="0" u="none" strike="noStrike" kern="1200" baseline="0" dirty="0">
                <a:solidFill>
                  <a:schemeClr val="tx1"/>
                </a:solidFill>
                <a:latin typeface="+mn-lt"/>
                <a:ea typeface="+mn-ea"/>
                <a:cs typeface="+mn-cs"/>
              </a:rPr>
              <a:t>Section G</a:t>
            </a:r>
            <a:r>
              <a:rPr lang="en-GB" sz="1200" b="0" i="0" u="none" strike="noStrike" kern="1200" baseline="0" dirty="0">
                <a:solidFill>
                  <a:schemeClr val="tx1"/>
                </a:solidFill>
                <a:latin typeface="+mn-lt"/>
                <a:ea typeface="+mn-ea"/>
                <a:cs typeface="+mn-cs"/>
              </a:rPr>
              <a:t>: Any health provision reasonably required by the learning difficulties or disabilities which result in the child or young person having SEN. Where an Individual Health Care Plan is made for them, that plan should be included. 162 </a:t>
            </a:r>
          </a:p>
          <a:p>
            <a:r>
              <a:rPr lang="en-GB" sz="1200" b="1" i="0" u="none" strike="noStrike" kern="1200" baseline="0" dirty="0">
                <a:solidFill>
                  <a:schemeClr val="tx1"/>
                </a:solidFill>
                <a:latin typeface="+mn-lt"/>
                <a:ea typeface="+mn-ea"/>
                <a:cs typeface="+mn-cs"/>
              </a:rPr>
              <a:t>Section H1</a:t>
            </a:r>
            <a:r>
              <a:rPr lang="en-GB" sz="1200" b="0" i="0" u="none" strike="noStrike" kern="1200" baseline="0" dirty="0">
                <a:solidFill>
                  <a:schemeClr val="tx1"/>
                </a:solidFill>
                <a:latin typeface="+mn-lt"/>
                <a:ea typeface="+mn-ea"/>
                <a:cs typeface="+mn-cs"/>
              </a:rPr>
              <a:t>: Any social care provision which </a:t>
            </a:r>
            <a:r>
              <a:rPr lang="en-GB" sz="1200" b="1" i="0" u="none" strike="noStrike" kern="1200" baseline="0" dirty="0">
                <a:solidFill>
                  <a:schemeClr val="tx1"/>
                </a:solidFill>
                <a:latin typeface="+mn-lt"/>
                <a:ea typeface="+mn-ea"/>
                <a:cs typeface="+mn-cs"/>
              </a:rPr>
              <a:t>must </a:t>
            </a:r>
            <a:r>
              <a:rPr lang="en-GB" sz="1200" b="0" i="0" u="none" strike="noStrike" kern="1200" baseline="0" dirty="0">
                <a:solidFill>
                  <a:schemeClr val="tx1"/>
                </a:solidFill>
                <a:latin typeface="+mn-lt"/>
                <a:ea typeface="+mn-ea"/>
                <a:cs typeface="+mn-cs"/>
              </a:rPr>
              <a:t>be made for a child or young person under 18 resulting from section 2 of the Chronically Sick and Disabled Persons Act 1970. </a:t>
            </a:r>
          </a:p>
          <a:p>
            <a:r>
              <a:rPr lang="en-GB" sz="1200" b="1" i="0" u="none" strike="noStrike" kern="1200" baseline="0" dirty="0">
                <a:solidFill>
                  <a:schemeClr val="tx1"/>
                </a:solidFill>
                <a:latin typeface="+mn-lt"/>
                <a:ea typeface="+mn-ea"/>
                <a:cs typeface="+mn-cs"/>
              </a:rPr>
              <a:t>Section H2</a:t>
            </a:r>
            <a:r>
              <a:rPr lang="en-GB" sz="1200" b="0" i="0" u="none" strike="noStrike" kern="1200" baseline="0" dirty="0">
                <a:solidFill>
                  <a:schemeClr val="tx1"/>
                </a:solidFill>
                <a:latin typeface="+mn-lt"/>
                <a:ea typeface="+mn-ea"/>
                <a:cs typeface="+mn-cs"/>
              </a:rPr>
              <a:t>: Any other social care provision reasonably required by the learning difficulties or disabilities which result in the child or young person having SEN. This will include any adult social care provision being provided to meet a young person’s eligible needs (through a statutory care and support plan) under the Care Act 2014. </a:t>
            </a:r>
          </a:p>
          <a:p>
            <a:r>
              <a:rPr lang="en-GB" sz="1200" b="1" i="0" u="none" strike="noStrike" kern="1200" baseline="0" dirty="0">
                <a:solidFill>
                  <a:schemeClr val="tx1"/>
                </a:solidFill>
                <a:latin typeface="+mn-lt"/>
                <a:ea typeface="+mn-ea"/>
                <a:cs typeface="+mn-cs"/>
              </a:rPr>
              <a:t>Section I</a:t>
            </a:r>
            <a:r>
              <a:rPr lang="en-GB" sz="1200" b="0" i="0" u="none" strike="noStrike" kern="1200" baseline="0" dirty="0">
                <a:solidFill>
                  <a:schemeClr val="tx1"/>
                </a:solidFill>
                <a:latin typeface="+mn-lt"/>
                <a:ea typeface="+mn-ea"/>
                <a:cs typeface="+mn-cs"/>
              </a:rPr>
              <a:t>: The name and type of the school, maintained nursery school, post-16 institution or other institution to be attended by the child or young person and the type of that institution (or, where the name of a school or other institution is not specified in the EHC plan, the type of school or other institution to be attended by the child or young person). </a:t>
            </a:r>
          </a:p>
          <a:p>
            <a:r>
              <a:rPr lang="en-GB" sz="1200" b="1" i="0" u="none" strike="noStrike" kern="1200" baseline="0" dirty="0">
                <a:solidFill>
                  <a:schemeClr val="tx1"/>
                </a:solidFill>
                <a:latin typeface="+mn-lt"/>
                <a:ea typeface="+mn-ea"/>
                <a:cs typeface="+mn-cs"/>
              </a:rPr>
              <a:t>Section J</a:t>
            </a:r>
            <a:r>
              <a:rPr lang="en-GB" sz="1200" b="0" i="0" u="none" strike="noStrike" kern="1200" baseline="0" dirty="0">
                <a:solidFill>
                  <a:schemeClr val="tx1"/>
                </a:solidFill>
                <a:latin typeface="+mn-lt"/>
                <a:ea typeface="+mn-ea"/>
                <a:cs typeface="+mn-cs"/>
              </a:rPr>
              <a:t>: Where there is a Personal Budget, the details of how the Personal Budget will support particular outcomes, the provision it will be used for including any flexibility in its usage and the arrangements for any direct payments for education, health and social care. The special educational needs and outcomes that are to be met by any direct payment </a:t>
            </a:r>
            <a:r>
              <a:rPr lang="en-GB" sz="1200" b="1" i="0" u="none" strike="noStrike" kern="1200" baseline="0" dirty="0">
                <a:solidFill>
                  <a:schemeClr val="tx1"/>
                </a:solidFill>
                <a:latin typeface="+mn-lt"/>
                <a:ea typeface="+mn-ea"/>
                <a:cs typeface="+mn-cs"/>
              </a:rPr>
              <a:t>must </a:t>
            </a:r>
            <a:r>
              <a:rPr lang="en-GB" sz="1200" b="0" i="0" u="none" strike="noStrike" kern="1200" baseline="0" dirty="0">
                <a:solidFill>
                  <a:schemeClr val="tx1"/>
                </a:solidFill>
                <a:latin typeface="+mn-lt"/>
                <a:ea typeface="+mn-ea"/>
                <a:cs typeface="+mn-cs"/>
              </a:rPr>
              <a:t>be specified. </a:t>
            </a:r>
          </a:p>
          <a:p>
            <a:r>
              <a:rPr lang="en-GB" sz="1200" b="1" i="0" u="none" strike="noStrike" kern="1200" baseline="0" dirty="0">
                <a:solidFill>
                  <a:schemeClr val="tx1"/>
                </a:solidFill>
                <a:latin typeface="+mn-lt"/>
                <a:ea typeface="+mn-ea"/>
                <a:cs typeface="+mn-cs"/>
              </a:rPr>
              <a:t>Section K</a:t>
            </a:r>
            <a:r>
              <a:rPr lang="en-GB" sz="1200" b="0" i="0" u="none" strike="noStrike" kern="1200" baseline="0" dirty="0">
                <a:solidFill>
                  <a:schemeClr val="tx1"/>
                </a:solidFill>
                <a:latin typeface="+mn-lt"/>
                <a:ea typeface="+mn-ea"/>
                <a:cs typeface="+mn-cs"/>
              </a:rPr>
              <a:t>: The advice and information gathered during the EHC needs assessment </a:t>
            </a:r>
            <a:r>
              <a:rPr lang="en-GB" sz="1200" b="1" i="0" u="none" strike="noStrike" kern="1200" baseline="0" dirty="0">
                <a:solidFill>
                  <a:schemeClr val="tx1"/>
                </a:solidFill>
                <a:latin typeface="+mn-lt"/>
                <a:ea typeface="+mn-ea"/>
                <a:cs typeface="+mn-cs"/>
              </a:rPr>
              <a:t>must </a:t>
            </a:r>
            <a:r>
              <a:rPr lang="en-GB" sz="1200" b="0" i="0" u="none" strike="noStrike" kern="1200" baseline="0" dirty="0">
                <a:solidFill>
                  <a:schemeClr val="tx1"/>
                </a:solidFill>
                <a:latin typeface="+mn-lt"/>
                <a:ea typeface="+mn-ea"/>
                <a:cs typeface="+mn-cs"/>
              </a:rPr>
              <a:t>be attached (in appendices). There should be a list of this advice and information. </a:t>
            </a:r>
            <a:endParaRPr lang="en-GB" dirty="0"/>
          </a:p>
          <a:p>
            <a:endParaRPr lang="en-GB" dirty="0"/>
          </a:p>
        </p:txBody>
      </p:sp>
      <p:sp>
        <p:nvSpPr>
          <p:cNvPr id="4" name="Slide Number Placeholder 3"/>
          <p:cNvSpPr>
            <a:spLocks noGrp="1"/>
          </p:cNvSpPr>
          <p:nvPr>
            <p:ph type="sldNum" sz="quarter" idx="5"/>
          </p:nvPr>
        </p:nvSpPr>
        <p:spPr/>
        <p:txBody>
          <a:bodyPr/>
          <a:lstStyle/>
          <a:p>
            <a:fld id="{722DAAA1-22CA-4B41-872F-FC20BA397712}" type="slidenum">
              <a:rPr lang="en-GB" smtClean="0"/>
              <a:t>6</a:t>
            </a:fld>
            <a:endParaRPr lang="en-GB" dirty="0"/>
          </a:p>
        </p:txBody>
      </p:sp>
    </p:spTree>
    <p:extLst>
      <p:ext uri="{BB962C8B-B14F-4D97-AF65-F5344CB8AC3E}">
        <p14:creationId xmlns:p14="http://schemas.microsoft.com/office/powerpoint/2010/main" val="2150951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6FA87-F000-4327-908E-66D61BCFF01E}"/>
              </a:ext>
            </a:extLst>
          </p:cNvPr>
          <p:cNvSpPr>
            <a:spLocks noGrp="1"/>
          </p:cNvSpPr>
          <p:nvPr>
            <p:ph type="ctrTitle"/>
          </p:nvPr>
        </p:nvSpPr>
        <p:spPr>
          <a:xfrm>
            <a:off x="1524000" y="1122363"/>
            <a:ext cx="9004663"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3B888924-9B64-49B6-85B3-934D221A57FC}"/>
              </a:ext>
            </a:extLst>
          </p:cNvPr>
          <p:cNvSpPr>
            <a:spLocks noGrp="1"/>
          </p:cNvSpPr>
          <p:nvPr>
            <p:ph type="subTitle" idx="1"/>
          </p:nvPr>
        </p:nvSpPr>
        <p:spPr>
          <a:xfrm>
            <a:off x="1524000" y="3602038"/>
            <a:ext cx="90046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2B02C4-0BDE-48F3-AFE6-A613DD50FB38}"/>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5" name="Footer Placeholder 4">
            <a:extLst>
              <a:ext uri="{FF2B5EF4-FFF2-40B4-BE49-F238E27FC236}">
                <a16:creationId xmlns:a16="http://schemas.microsoft.com/office/drawing/2014/main" id="{3F926F36-FFD7-4182-A80D-069E0A7E62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6069840-F3A7-49A4-8833-86D234C2E6B7}"/>
              </a:ext>
            </a:extLst>
          </p:cNvPr>
          <p:cNvSpPr>
            <a:spLocks noGrp="1"/>
          </p:cNvSpPr>
          <p:nvPr>
            <p:ph type="sldNum" sz="quarter" idx="12"/>
          </p:nvPr>
        </p:nvSpPr>
        <p:spPr>
          <a:xfrm>
            <a:off x="8610600" y="6356350"/>
            <a:ext cx="1918063"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239861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763D-D6CA-454A-9A5B-BB79910F0E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FC1635-BDFF-4F35-8367-012F7CEBD4A3}"/>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AE90169-4048-462A-A232-9F628954E528}"/>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5" name="Footer Placeholder 4">
            <a:extLst>
              <a:ext uri="{FF2B5EF4-FFF2-40B4-BE49-F238E27FC236}">
                <a16:creationId xmlns:a16="http://schemas.microsoft.com/office/drawing/2014/main" id="{474EE903-CB20-4ADC-B6C6-BFCD8B84CF4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FB3B5CC-3862-43E6-9E8D-9FDE9D62FA2B}"/>
              </a:ext>
            </a:extLst>
          </p:cNvPr>
          <p:cNvSpPr>
            <a:spLocks noGrp="1"/>
          </p:cNvSpPr>
          <p:nvPr>
            <p:ph type="sldNum" sz="quarter" idx="12"/>
          </p:nvPr>
        </p:nvSpPr>
        <p:spPr>
          <a:xfrm>
            <a:off x="8610600" y="6356350"/>
            <a:ext cx="1604554"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107571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891B5-047C-42B4-930A-3E9992AF1F79}"/>
              </a:ext>
            </a:extLst>
          </p:cNvPr>
          <p:cNvSpPr>
            <a:spLocks noGrp="1"/>
          </p:cNvSpPr>
          <p:nvPr>
            <p:ph type="title"/>
          </p:nvPr>
        </p:nvSpPr>
        <p:spPr>
          <a:xfrm>
            <a:off x="831851" y="1709738"/>
            <a:ext cx="9618436"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DE6FE8-3310-4B82-9E75-FCB1315A9DDC}"/>
              </a:ext>
            </a:extLst>
          </p:cNvPr>
          <p:cNvSpPr>
            <a:spLocks noGrp="1"/>
          </p:cNvSpPr>
          <p:nvPr>
            <p:ph type="body" idx="1"/>
          </p:nvPr>
        </p:nvSpPr>
        <p:spPr>
          <a:xfrm>
            <a:off x="831851" y="4589463"/>
            <a:ext cx="961843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B95CFF-19D8-474C-A8C9-A01387DE871E}"/>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5" name="Footer Placeholder 4">
            <a:extLst>
              <a:ext uri="{FF2B5EF4-FFF2-40B4-BE49-F238E27FC236}">
                <a16:creationId xmlns:a16="http://schemas.microsoft.com/office/drawing/2014/main" id="{33FFD63C-AF60-4B32-8033-F3B02BBE62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9188823-EBAE-49F4-9F4A-B22C6A93743D}"/>
              </a:ext>
            </a:extLst>
          </p:cNvPr>
          <p:cNvSpPr>
            <a:spLocks noGrp="1"/>
          </p:cNvSpPr>
          <p:nvPr>
            <p:ph type="sldNum" sz="quarter" idx="12"/>
          </p:nvPr>
        </p:nvSpPr>
        <p:spPr>
          <a:xfrm>
            <a:off x="8610600" y="6356350"/>
            <a:ext cx="1839686"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2007154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B821-3C4C-47F6-BEF3-C869D299D6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D0A5D4-FEBD-4160-BBC7-A5984632CE1A}"/>
              </a:ext>
            </a:extLst>
          </p:cNvPr>
          <p:cNvSpPr>
            <a:spLocks noGrp="1"/>
          </p:cNvSpPr>
          <p:nvPr>
            <p:ph sz="half" idx="1"/>
          </p:nvPr>
        </p:nvSpPr>
        <p:spPr>
          <a:xfrm>
            <a:off x="838201" y="1825625"/>
            <a:ext cx="462207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34755EC-3F46-46C1-A998-603B034C97C6}"/>
              </a:ext>
            </a:extLst>
          </p:cNvPr>
          <p:cNvSpPr>
            <a:spLocks noGrp="1"/>
          </p:cNvSpPr>
          <p:nvPr>
            <p:ph sz="half" idx="2"/>
          </p:nvPr>
        </p:nvSpPr>
        <p:spPr>
          <a:xfrm>
            <a:off x="5708469" y="1825625"/>
            <a:ext cx="450668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46032D-C9E4-47F5-852D-DE1ADA681E1C}"/>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6" name="Footer Placeholder 5">
            <a:extLst>
              <a:ext uri="{FF2B5EF4-FFF2-40B4-BE49-F238E27FC236}">
                <a16:creationId xmlns:a16="http://schemas.microsoft.com/office/drawing/2014/main" id="{6F91F25C-43DF-49AD-BC65-E335E7702A8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CD7222D-CCED-4F2B-8AF5-CB8E2679DD97}"/>
              </a:ext>
            </a:extLst>
          </p:cNvPr>
          <p:cNvSpPr>
            <a:spLocks noGrp="1"/>
          </p:cNvSpPr>
          <p:nvPr>
            <p:ph type="sldNum" sz="quarter" idx="12"/>
          </p:nvPr>
        </p:nvSpPr>
        <p:spPr>
          <a:xfrm>
            <a:off x="8610600" y="6356350"/>
            <a:ext cx="1604554"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276920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B45CA-DE1A-49BB-A757-984FE6F3435A}"/>
              </a:ext>
            </a:extLst>
          </p:cNvPr>
          <p:cNvSpPr>
            <a:spLocks noGrp="1"/>
          </p:cNvSpPr>
          <p:nvPr>
            <p:ph type="title"/>
          </p:nvPr>
        </p:nvSpPr>
        <p:spPr>
          <a:xfrm>
            <a:off x="839788" y="365125"/>
            <a:ext cx="9519058" cy="1325563"/>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0810E13-D0E0-4CCA-914E-9585F3D728FB}"/>
              </a:ext>
            </a:extLst>
          </p:cNvPr>
          <p:cNvSpPr>
            <a:spLocks noGrp="1"/>
          </p:cNvSpPr>
          <p:nvPr>
            <p:ph type="body" idx="1"/>
          </p:nvPr>
        </p:nvSpPr>
        <p:spPr>
          <a:xfrm>
            <a:off x="839788" y="1681163"/>
            <a:ext cx="46204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6AA9C960-9F6B-4DCD-A35A-A42BE5ECB701}"/>
              </a:ext>
            </a:extLst>
          </p:cNvPr>
          <p:cNvSpPr>
            <a:spLocks noGrp="1"/>
          </p:cNvSpPr>
          <p:nvPr>
            <p:ph sz="half" idx="2"/>
          </p:nvPr>
        </p:nvSpPr>
        <p:spPr>
          <a:xfrm>
            <a:off x="839789" y="2505075"/>
            <a:ext cx="4620486"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10CD5315-1596-490E-BFBB-0CFCCA6EABB4}"/>
              </a:ext>
            </a:extLst>
          </p:cNvPr>
          <p:cNvSpPr>
            <a:spLocks noGrp="1"/>
          </p:cNvSpPr>
          <p:nvPr>
            <p:ph type="body" sz="quarter" idx="3"/>
          </p:nvPr>
        </p:nvSpPr>
        <p:spPr>
          <a:xfrm>
            <a:off x="5738359" y="1681163"/>
            <a:ext cx="46204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99F9C16E-57D8-404D-90CD-3FE2DAA94C31}"/>
              </a:ext>
            </a:extLst>
          </p:cNvPr>
          <p:cNvSpPr>
            <a:spLocks noGrp="1"/>
          </p:cNvSpPr>
          <p:nvPr>
            <p:ph sz="quarter" idx="4"/>
          </p:nvPr>
        </p:nvSpPr>
        <p:spPr>
          <a:xfrm>
            <a:off x="5738360" y="2505075"/>
            <a:ext cx="4620486"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D5CA46B7-B072-43B0-B2FF-F2C0668F79A5}"/>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8" name="Footer Placeholder 7">
            <a:extLst>
              <a:ext uri="{FF2B5EF4-FFF2-40B4-BE49-F238E27FC236}">
                <a16:creationId xmlns:a16="http://schemas.microsoft.com/office/drawing/2014/main" id="{D5C83E84-E696-45F5-9F77-54F41358AB6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91D2C7C-082D-417A-A13D-4A1D906B50DA}"/>
              </a:ext>
            </a:extLst>
          </p:cNvPr>
          <p:cNvSpPr>
            <a:spLocks noGrp="1"/>
          </p:cNvSpPr>
          <p:nvPr>
            <p:ph type="sldNum" sz="quarter" idx="12"/>
          </p:nvPr>
        </p:nvSpPr>
        <p:spPr>
          <a:xfrm>
            <a:off x="8610600" y="6356350"/>
            <a:ext cx="1748246"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318991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27AC-9170-4A8A-9DAB-C3DDE1BB87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4035509-6776-4DE6-8199-601D7CFAFFBB}"/>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4" name="Footer Placeholder 3">
            <a:extLst>
              <a:ext uri="{FF2B5EF4-FFF2-40B4-BE49-F238E27FC236}">
                <a16:creationId xmlns:a16="http://schemas.microsoft.com/office/drawing/2014/main" id="{96281B5C-5632-43B6-B938-FA1F9FDA20F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FC86090-57F0-4F16-996A-0BFF0EFE5B7D}"/>
              </a:ext>
            </a:extLst>
          </p:cNvPr>
          <p:cNvSpPr>
            <a:spLocks noGrp="1"/>
          </p:cNvSpPr>
          <p:nvPr>
            <p:ph type="sldNum" sz="quarter" idx="12"/>
          </p:nvPr>
        </p:nvSpPr>
        <p:spPr>
          <a:xfrm>
            <a:off x="8610600" y="6356350"/>
            <a:ext cx="1813560"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421967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6F65EE-77C5-4C0B-9854-203DD5E2859F}"/>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3" name="Footer Placeholder 2">
            <a:extLst>
              <a:ext uri="{FF2B5EF4-FFF2-40B4-BE49-F238E27FC236}">
                <a16:creationId xmlns:a16="http://schemas.microsoft.com/office/drawing/2014/main" id="{01F5110E-C274-4534-A536-AA6E9663198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CD41398C-6FBC-45AD-9D15-43564FC6B1D2}"/>
              </a:ext>
            </a:extLst>
          </p:cNvPr>
          <p:cNvSpPr>
            <a:spLocks noGrp="1"/>
          </p:cNvSpPr>
          <p:nvPr>
            <p:ph type="sldNum" sz="quarter" idx="12"/>
          </p:nvPr>
        </p:nvSpPr>
        <p:spPr>
          <a:xfrm>
            <a:off x="8610600" y="6356350"/>
            <a:ext cx="1787434"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39823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0CF28-6EEB-433F-BE0F-62194BF8C6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E0189A-E275-4459-8532-752D5C717737}"/>
              </a:ext>
            </a:extLst>
          </p:cNvPr>
          <p:cNvSpPr>
            <a:spLocks noGrp="1"/>
          </p:cNvSpPr>
          <p:nvPr>
            <p:ph idx="1"/>
          </p:nvPr>
        </p:nvSpPr>
        <p:spPr>
          <a:xfrm>
            <a:off x="5183188" y="987425"/>
            <a:ext cx="525403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C15DF3-24EF-4414-AF18-EC3AED378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C362AA-4369-4165-941F-90EF4961DD3E}"/>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6" name="Footer Placeholder 5">
            <a:extLst>
              <a:ext uri="{FF2B5EF4-FFF2-40B4-BE49-F238E27FC236}">
                <a16:creationId xmlns:a16="http://schemas.microsoft.com/office/drawing/2014/main" id="{E77AE78E-9CDC-4E7C-8021-9CBE8E85608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3C62757-5DB4-4E78-934B-95D09DB6ECCB}"/>
              </a:ext>
            </a:extLst>
          </p:cNvPr>
          <p:cNvSpPr>
            <a:spLocks noGrp="1"/>
          </p:cNvSpPr>
          <p:nvPr>
            <p:ph type="sldNum" sz="quarter" idx="12"/>
          </p:nvPr>
        </p:nvSpPr>
        <p:spPr>
          <a:xfrm>
            <a:off x="8610600" y="6356350"/>
            <a:ext cx="1826623"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13223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2F6F-98B2-4E9A-AEF2-1F0328CB3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2C41C11-E525-4739-906F-1C9A33C4C236}"/>
              </a:ext>
            </a:extLst>
          </p:cNvPr>
          <p:cNvSpPr>
            <a:spLocks noGrp="1"/>
          </p:cNvSpPr>
          <p:nvPr>
            <p:ph type="pic" idx="1"/>
          </p:nvPr>
        </p:nvSpPr>
        <p:spPr>
          <a:xfrm>
            <a:off x="5183188" y="987425"/>
            <a:ext cx="52017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58A22445-BBEB-4865-8213-FF76BFA01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54DE9D-32B3-4C74-B7EC-A6796F4FF579}"/>
              </a:ext>
            </a:extLst>
          </p:cNvPr>
          <p:cNvSpPr>
            <a:spLocks noGrp="1"/>
          </p:cNvSpPr>
          <p:nvPr>
            <p:ph type="dt" sz="half" idx="10"/>
          </p:nvPr>
        </p:nvSpPr>
        <p:spPr/>
        <p:txBody>
          <a:bodyPr/>
          <a:lstStyle/>
          <a:p>
            <a:fld id="{D303E3AE-122C-40B8-B5F3-91FBC279F705}" type="datetimeFigureOut">
              <a:rPr lang="en-GB" smtClean="0"/>
              <a:t>09/10/2019</a:t>
            </a:fld>
            <a:endParaRPr lang="en-GB" dirty="0"/>
          </a:p>
        </p:txBody>
      </p:sp>
      <p:sp>
        <p:nvSpPr>
          <p:cNvPr id="6" name="Footer Placeholder 5">
            <a:extLst>
              <a:ext uri="{FF2B5EF4-FFF2-40B4-BE49-F238E27FC236}">
                <a16:creationId xmlns:a16="http://schemas.microsoft.com/office/drawing/2014/main" id="{72A5F968-4908-431D-9E05-74393CCF377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94C4B73-0927-4E04-869F-4C950FD08B64}"/>
              </a:ext>
            </a:extLst>
          </p:cNvPr>
          <p:cNvSpPr>
            <a:spLocks noGrp="1"/>
          </p:cNvSpPr>
          <p:nvPr>
            <p:ph type="sldNum" sz="quarter" idx="12"/>
          </p:nvPr>
        </p:nvSpPr>
        <p:spPr>
          <a:xfrm>
            <a:off x="8610600" y="6356350"/>
            <a:ext cx="1774371" cy="365125"/>
          </a:xfrm>
        </p:spPr>
        <p:txBody>
          <a:bodyPr/>
          <a:lstStyle/>
          <a:p>
            <a:fld id="{6A8BA14C-A0A2-4488-852E-93D50F722938}" type="slidenum">
              <a:rPr lang="en-GB" smtClean="0"/>
              <a:t>‹#›</a:t>
            </a:fld>
            <a:endParaRPr lang="en-GB" dirty="0"/>
          </a:p>
        </p:txBody>
      </p:sp>
    </p:spTree>
    <p:extLst>
      <p:ext uri="{BB962C8B-B14F-4D97-AF65-F5344CB8AC3E}">
        <p14:creationId xmlns:p14="http://schemas.microsoft.com/office/powerpoint/2010/main" val="46336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064865C-C498-4252-852A-499B7454D176}"/>
              </a:ext>
            </a:extLst>
          </p:cNvPr>
          <p:cNvPicPr>
            <a:picLocks noChangeAspect="1"/>
          </p:cNvPicPr>
          <p:nvPr userDrawn="1"/>
        </p:nvPicPr>
        <p:blipFill>
          <a:blip r:embed="rId11" cstate="hqprint">
            <a:extLst>
              <a:ext uri="{28A0092B-C50C-407E-A947-70E740481C1C}">
                <a14:useLocalDpi xmlns:a14="http://schemas.microsoft.com/office/drawing/2010/main" val="0"/>
              </a:ext>
            </a:extLst>
          </a:blip>
          <a:stretch>
            <a:fillRect/>
          </a:stretch>
        </p:blipFill>
        <p:spPr>
          <a:xfrm>
            <a:off x="3096920" y="0"/>
            <a:ext cx="9095080" cy="6858000"/>
          </a:xfrm>
          <a:prstGeom prst="rect">
            <a:avLst/>
          </a:prstGeom>
        </p:spPr>
      </p:pic>
      <p:sp>
        <p:nvSpPr>
          <p:cNvPr id="2" name="Title Placeholder 1">
            <a:extLst>
              <a:ext uri="{FF2B5EF4-FFF2-40B4-BE49-F238E27FC236}">
                <a16:creationId xmlns:a16="http://schemas.microsoft.com/office/drawing/2014/main" id="{36C4AC7B-3039-4B66-A796-2A0EB6D93F91}"/>
              </a:ext>
            </a:extLst>
          </p:cNvPr>
          <p:cNvSpPr>
            <a:spLocks noGrp="1"/>
          </p:cNvSpPr>
          <p:nvPr>
            <p:ph type="title"/>
          </p:nvPr>
        </p:nvSpPr>
        <p:spPr>
          <a:xfrm>
            <a:off x="838200" y="365125"/>
            <a:ext cx="937695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A2A8663-F0D9-4210-AD6A-BB440426D784}"/>
              </a:ext>
            </a:extLst>
          </p:cNvPr>
          <p:cNvSpPr>
            <a:spLocks noGrp="1"/>
          </p:cNvSpPr>
          <p:nvPr>
            <p:ph type="body" idx="1"/>
          </p:nvPr>
        </p:nvSpPr>
        <p:spPr>
          <a:xfrm>
            <a:off x="838200" y="1825625"/>
            <a:ext cx="937695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BB9395BD-1CAA-4B2D-B67B-0661A649D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3E3AE-122C-40B8-B5F3-91FBC279F705}" type="datetimeFigureOut">
              <a:rPr lang="en-GB" smtClean="0"/>
              <a:t>09/10/2019</a:t>
            </a:fld>
            <a:endParaRPr lang="en-GB" dirty="0"/>
          </a:p>
        </p:txBody>
      </p:sp>
      <p:sp>
        <p:nvSpPr>
          <p:cNvPr id="5" name="Footer Placeholder 4">
            <a:extLst>
              <a:ext uri="{FF2B5EF4-FFF2-40B4-BE49-F238E27FC236}">
                <a16:creationId xmlns:a16="http://schemas.microsoft.com/office/drawing/2014/main" id="{D0126A15-76A0-4399-AE5A-9EEBABDF49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2E3DF45-83A6-4399-8C09-497B03F1550D}"/>
              </a:ext>
            </a:extLst>
          </p:cNvPr>
          <p:cNvSpPr>
            <a:spLocks noGrp="1"/>
          </p:cNvSpPr>
          <p:nvPr>
            <p:ph type="sldNum" sz="quarter" idx="4"/>
          </p:nvPr>
        </p:nvSpPr>
        <p:spPr>
          <a:xfrm>
            <a:off x="8610600" y="6356350"/>
            <a:ext cx="160455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BA14C-A0A2-4488-852E-93D50F722938}" type="slidenum">
              <a:rPr lang="en-GB" smtClean="0"/>
              <a:t>‹#›</a:t>
            </a:fld>
            <a:endParaRPr lang="en-GB" dirty="0"/>
          </a:p>
        </p:txBody>
      </p:sp>
    </p:spTree>
    <p:extLst>
      <p:ext uri="{BB962C8B-B14F-4D97-AF65-F5344CB8AC3E}">
        <p14:creationId xmlns:p14="http://schemas.microsoft.com/office/powerpoint/2010/main" val="987367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icrosoft New Tai Lue" panose="020B0502040204020203" pitchFamily="34" charset="0"/>
          <a:ea typeface="Microsoft JhengHei UI Light" panose="020B0304030504040204" pitchFamily="34" charset="-120"/>
          <a:cs typeface="Microsoft New Tai Lue"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icrosoft New Tai Lue" panose="020B0502040204020203" pitchFamily="34" charset="0"/>
          <a:ea typeface="+mn-ea"/>
          <a:cs typeface="Microsoft New Tai Lue"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icrosoft New Tai Lue" panose="020B0502040204020203" pitchFamily="34" charset="0"/>
          <a:ea typeface="+mn-ea"/>
          <a:cs typeface="Microsoft New Tai Lue"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icrosoft New Tai Lue" panose="020B0502040204020203" pitchFamily="34" charset="0"/>
          <a:ea typeface="+mn-ea"/>
          <a:cs typeface="Microsoft New Tai Lue"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New Tai Lue" panose="020B0502040204020203" pitchFamily="34" charset="0"/>
          <a:ea typeface="+mn-ea"/>
          <a:cs typeface="Microsoft New Tai Lue"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icrosoft New Tai Lue" panose="020B0502040204020203" pitchFamily="34" charset="0"/>
          <a:ea typeface="+mn-ea"/>
          <a:cs typeface="Microsoft New Tai Lue"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2E4F-44E5-4B5A-ABD4-951E394A77B3}"/>
              </a:ext>
            </a:extLst>
          </p:cNvPr>
          <p:cNvSpPr>
            <a:spLocks noGrp="1"/>
          </p:cNvSpPr>
          <p:nvPr>
            <p:ph type="ctrTitle"/>
          </p:nvPr>
        </p:nvSpPr>
        <p:spPr>
          <a:xfrm>
            <a:off x="1524000" y="1122363"/>
            <a:ext cx="9004663" cy="1606442"/>
          </a:xfrm>
        </p:spPr>
        <p:txBody>
          <a:bodyPr>
            <a:normAutofit/>
          </a:bodyPr>
          <a:lstStyle/>
          <a:p>
            <a:r>
              <a:rPr lang="en-GB" sz="4000" b="1" dirty="0"/>
              <a:t>EHC Advice-approaches, outcomes and implications</a:t>
            </a:r>
          </a:p>
        </p:txBody>
      </p:sp>
      <p:sp>
        <p:nvSpPr>
          <p:cNvPr id="3" name="Subtitle 2">
            <a:extLst>
              <a:ext uri="{FF2B5EF4-FFF2-40B4-BE49-F238E27FC236}">
                <a16:creationId xmlns:a16="http://schemas.microsoft.com/office/drawing/2014/main" id="{32463148-2FFE-42B4-8354-DD6BCB608A0E}"/>
              </a:ext>
            </a:extLst>
          </p:cNvPr>
          <p:cNvSpPr>
            <a:spLocks noGrp="1"/>
          </p:cNvSpPr>
          <p:nvPr>
            <p:ph type="subTitle" idx="1"/>
          </p:nvPr>
        </p:nvSpPr>
        <p:spPr>
          <a:xfrm>
            <a:off x="1524000" y="3602038"/>
            <a:ext cx="9004663" cy="2482878"/>
          </a:xfrm>
        </p:spPr>
        <p:txBody>
          <a:bodyPr>
            <a:normAutofit lnSpcReduction="10000"/>
          </a:bodyPr>
          <a:lstStyle/>
          <a:p>
            <a:r>
              <a:rPr lang="en-GB" sz="3200" dirty="0"/>
              <a:t>Jenny Pearce Riddy</a:t>
            </a:r>
          </a:p>
          <a:p>
            <a:r>
              <a:rPr lang="en-GB" sz="3200" dirty="0"/>
              <a:t>Strategic Manager-Principal Educational Psychologist and Head of SEN Support Services</a:t>
            </a:r>
          </a:p>
          <a:p>
            <a:r>
              <a:rPr lang="en-GB" sz="3200" dirty="0"/>
              <a:t>Somerset County Council</a:t>
            </a:r>
          </a:p>
          <a:p>
            <a:r>
              <a:rPr lang="en-GB" sz="3200" dirty="0"/>
              <a:t>October 2019</a:t>
            </a:r>
          </a:p>
          <a:p>
            <a:endParaRPr lang="en-GB" sz="3200" dirty="0"/>
          </a:p>
        </p:txBody>
      </p:sp>
      <p:pic>
        <p:nvPicPr>
          <p:cNvPr id="9" name="Picture 8">
            <a:extLst>
              <a:ext uri="{FF2B5EF4-FFF2-40B4-BE49-F238E27FC236}">
                <a16:creationId xmlns:a16="http://schemas.microsoft.com/office/drawing/2014/main" id="{E6A8ECA0-6E5F-814F-936C-676D8BA741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459090" y="5844208"/>
            <a:ext cx="1792914" cy="1113941"/>
          </a:xfrm>
          <a:prstGeom prst="rect">
            <a:avLst/>
          </a:prstGeom>
        </p:spPr>
      </p:pic>
    </p:spTree>
    <p:extLst>
      <p:ext uri="{BB962C8B-B14F-4D97-AF65-F5344CB8AC3E}">
        <p14:creationId xmlns:p14="http://schemas.microsoft.com/office/powerpoint/2010/main" val="2114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1FA2-F36A-4CEC-B2FE-54A70351291F}"/>
              </a:ext>
            </a:extLst>
          </p:cNvPr>
          <p:cNvSpPr>
            <a:spLocks noGrp="1"/>
          </p:cNvSpPr>
          <p:nvPr>
            <p:ph type="title"/>
          </p:nvPr>
        </p:nvSpPr>
        <p:spPr/>
        <p:txBody>
          <a:bodyPr>
            <a:normAutofit/>
          </a:bodyPr>
          <a:lstStyle/>
          <a:p>
            <a:pPr algn="ctr"/>
            <a:r>
              <a:rPr lang="en-GB" sz="4000" b="1" dirty="0"/>
              <a:t>Approaches with regard to Psychological Advice</a:t>
            </a:r>
          </a:p>
        </p:txBody>
      </p:sp>
      <p:sp>
        <p:nvSpPr>
          <p:cNvPr id="4" name="Content Placeholder 3">
            <a:extLst>
              <a:ext uri="{FF2B5EF4-FFF2-40B4-BE49-F238E27FC236}">
                <a16:creationId xmlns:a16="http://schemas.microsoft.com/office/drawing/2014/main" id="{D3D7DD48-2690-4C09-8749-D34CF2FD0186}"/>
              </a:ext>
            </a:extLst>
          </p:cNvPr>
          <p:cNvSpPr>
            <a:spLocks noGrp="1"/>
          </p:cNvSpPr>
          <p:nvPr>
            <p:ph idx="1"/>
          </p:nvPr>
        </p:nvSpPr>
        <p:spPr/>
        <p:txBody>
          <a:bodyPr/>
          <a:lstStyle/>
          <a:p>
            <a:r>
              <a:rPr lang="en-GB" dirty="0"/>
              <a:t>Multiple and similar to other colleagues</a:t>
            </a:r>
          </a:p>
          <a:p>
            <a:r>
              <a:rPr lang="en-GB" dirty="0"/>
              <a:t>Examples include:</a:t>
            </a:r>
          </a:p>
          <a:p>
            <a:pPr>
              <a:buFont typeface="Wingdings" panose="05000000000000000000" pitchFamily="2" charset="2"/>
              <a:buChar char="Ø"/>
            </a:pPr>
            <a:r>
              <a:rPr lang="en-GB" dirty="0"/>
              <a:t>Using flexible/brief report formats</a:t>
            </a:r>
          </a:p>
          <a:p>
            <a:pPr>
              <a:buFont typeface="Wingdings" panose="05000000000000000000" pitchFamily="2" charset="2"/>
              <a:buChar char="Ø"/>
            </a:pPr>
            <a:r>
              <a:rPr lang="en-GB" dirty="0"/>
              <a:t>Using Outcomes meetings</a:t>
            </a:r>
          </a:p>
          <a:p>
            <a:pPr>
              <a:buFont typeface="Wingdings" panose="05000000000000000000" pitchFamily="2" charset="2"/>
              <a:buChar char="Ø"/>
            </a:pPr>
            <a:r>
              <a:rPr lang="en-GB" dirty="0"/>
              <a:t>Contribution to TAC events and then providing Outcomes/Strategies/Provision advice</a:t>
            </a:r>
          </a:p>
          <a:p>
            <a:pPr>
              <a:buFont typeface="Wingdings" panose="05000000000000000000" pitchFamily="2" charset="2"/>
              <a:buChar char="Ø"/>
            </a:pPr>
            <a:r>
              <a:rPr lang="en-GB" dirty="0"/>
              <a:t>Joint working with casework team-support robust decision making, agree priorities etc</a:t>
            </a:r>
          </a:p>
          <a:p>
            <a:pPr>
              <a:buFont typeface="Wingdings" panose="05000000000000000000" pitchFamily="2" charset="2"/>
              <a:buChar char="Ø"/>
            </a:pPr>
            <a:r>
              <a:rPr lang="en-GB" dirty="0"/>
              <a:t>Use of locums and gaining additional funding</a:t>
            </a:r>
          </a:p>
        </p:txBody>
      </p:sp>
      <p:pic>
        <p:nvPicPr>
          <p:cNvPr id="3" name="Picture 2">
            <a:extLst>
              <a:ext uri="{FF2B5EF4-FFF2-40B4-BE49-F238E27FC236}">
                <a16:creationId xmlns:a16="http://schemas.microsoft.com/office/drawing/2014/main" id="{DC1997E8-6268-A645-BC94-43FED5E58E1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459090" y="5844208"/>
            <a:ext cx="1792914" cy="1113941"/>
          </a:xfrm>
          <a:prstGeom prst="rect">
            <a:avLst/>
          </a:prstGeom>
        </p:spPr>
      </p:pic>
    </p:spTree>
    <p:extLst>
      <p:ext uri="{BB962C8B-B14F-4D97-AF65-F5344CB8AC3E}">
        <p14:creationId xmlns:p14="http://schemas.microsoft.com/office/powerpoint/2010/main" val="186877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7AC05-64C7-4342-9078-D204469D1CA7}"/>
              </a:ext>
            </a:extLst>
          </p:cNvPr>
          <p:cNvSpPr>
            <a:spLocks noGrp="1"/>
          </p:cNvSpPr>
          <p:nvPr>
            <p:ph type="title"/>
          </p:nvPr>
        </p:nvSpPr>
        <p:spPr/>
        <p:txBody>
          <a:bodyPr>
            <a:normAutofit/>
          </a:bodyPr>
          <a:lstStyle/>
          <a:p>
            <a:pPr algn="ctr"/>
            <a:r>
              <a:rPr lang="en-GB" sz="4000" b="1" dirty="0"/>
              <a:t>Outcomes of Approaches</a:t>
            </a:r>
          </a:p>
        </p:txBody>
      </p:sp>
      <p:sp>
        <p:nvSpPr>
          <p:cNvPr id="3" name="Content Placeholder 2">
            <a:extLst>
              <a:ext uri="{FF2B5EF4-FFF2-40B4-BE49-F238E27FC236}">
                <a16:creationId xmlns:a16="http://schemas.microsoft.com/office/drawing/2014/main" id="{1EBCFBFC-7014-4ACF-AA96-61355B75C87C}"/>
              </a:ext>
            </a:extLst>
          </p:cNvPr>
          <p:cNvSpPr>
            <a:spLocks noGrp="1"/>
          </p:cNvSpPr>
          <p:nvPr>
            <p:ph idx="1"/>
          </p:nvPr>
        </p:nvSpPr>
        <p:spPr/>
        <p:txBody>
          <a:bodyPr/>
          <a:lstStyle/>
          <a:p>
            <a:r>
              <a:rPr lang="en-GB" dirty="0"/>
              <a:t>Multiple and similar to other colleagues</a:t>
            </a:r>
          </a:p>
          <a:p>
            <a:pPr marL="0" indent="0">
              <a:buNone/>
            </a:pPr>
            <a:r>
              <a:rPr lang="en-GB" dirty="0"/>
              <a:t>E.g.: Short term easing of workload and backlogs</a:t>
            </a:r>
          </a:p>
          <a:p>
            <a:pPr marL="0" indent="0">
              <a:buNone/>
            </a:pPr>
            <a:endParaRPr lang="en-GB" dirty="0"/>
          </a:p>
          <a:p>
            <a:pPr marL="0" indent="0">
              <a:buNone/>
            </a:pPr>
            <a:r>
              <a:rPr lang="en-GB" dirty="0"/>
              <a:t>Issues running across services nationally: </a:t>
            </a:r>
          </a:p>
          <a:p>
            <a:pPr marL="0" indent="0">
              <a:buNone/>
            </a:pPr>
            <a:endParaRPr lang="en-GB" dirty="0"/>
          </a:p>
          <a:p>
            <a:r>
              <a:rPr lang="en-GB" dirty="0"/>
              <a:t>Reduced emphasis on positive dynamic psychological processes that make a difference for children and young people. </a:t>
            </a:r>
          </a:p>
          <a:p>
            <a:endParaRPr lang="en-GB" dirty="0"/>
          </a:p>
          <a:p>
            <a:endParaRPr lang="en-GB" dirty="0"/>
          </a:p>
        </p:txBody>
      </p:sp>
    </p:spTree>
    <p:extLst>
      <p:ext uri="{BB962C8B-B14F-4D97-AF65-F5344CB8AC3E}">
        <p14:creationId xmlns:p14="http://schemas.microsoft.com/office/powerpoint/2010/main" val="1700535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80926-F280-4127-9FAC-2C3D164AF151}"/>
              </a:ext>
            </a:extLst>
          </p:cNvPr>
          <p:cNvSpPr>
            <a:spLocks noGrp="1"/>
          </p:cNvSpPr>
          <p:nvPr>
            <p:ph type="title"/>
          </p:nvPr>
        </p:nvSpPr>
        <p:spPr>
          <a:xfrm>
            <a:off x="838200" y="365126"/>
            <a:ext cx="9376954" cy="1131166"/>
          </a:xfrm>
        </p:spPr>
        <p:txBody>
          <a:bodyPr>
            <a:normAutofit/>
          </a:bodyPr>
          <a:lstStyle/>
          <a:p>
            <a:pPr algn="ctr"/>
            <a:r>
              <a:rPr lang="en-GB" sz="4000" b="1" dirty="0"/>
              <a:t>Implications</a:t>
            </a:r>
          </a:p>
        </p:txBody>
      </p:sp>
      <p:sp>
        <p:nvSpPr>
          <p:cNvPr id="3" name="Content Placeholder 2">
            <a:extLst>
              <a:ext uri="{FF2B5EF4-FFF2-40B4-BE49-F238E27FC236}">
                <a16:creationId xmlns:a16="http://schemas.microsoft.com/office/drawing/2014/main" id="{DB275D2E-1503-4227-A271-1B01CFD23B12}"/>
              </a:ext>
            </a:extLst>
          </p:cNvPr>
          <p:cNvSpPr>
            <a:spLocks noGrp="1"/>
          </p:cNvSpPr>
          <p:nvPr>
            <p:ph idx="1"/>
          </p:nvPr>
        </p:nvSpPr>
        <p:spPr>
          <a:xfrm>
            <a:off x="838200" y="1496292"/>
            <a:ext cx="9376954" cy="4680671"/>
          </a:xfrm>
        </p:spPr>
        <p:txBody>
          <a:bodyPr>
            <a:normAutofit/>
          </a:bodyPr>
          <a:lstStyle/>
          <a:p>
            <a:pPr marL="0" indent="0">
              <a:buNone/>
            </a:pPr>
            <a:r>
              <a:rPr lang="en-GB" b="1" i="1" dirty="0"/>
              <a:t>CoP-’Psychological advice and information from an educational psychologist’ </a:t>
            </a:r>
          </a:p>
          <a:p>
            <a:pPr marL="0" indent="0">
              <a:buNone/>
            </a:pPr>
            <a:endParaRPr lang="en-GB" dirty="0"/>
          </a:p>
          <a:p>
            <a:r>
              <a:rPr lang="en-GB" dirty="0"/>
              <a:t>Do we still want to be providing a ‘holistic’ assessment report? </a:t>
            </a:r>
          </a:p>
          <a:p>
            <a:r>
              <a:rPr lang="en-GB" dirty="0"/>
              <a:t>Do we spend too much time justifying conclusions within report? </a:t>
            </a:r>
          </a:p>
          <a:p>
            <a:r>
              <a:rPr lang="en-GB" dirty="0"/>
              <a:t>Do we need to be providing a formal report at all? </a:t>
            </a:r>
          </a:p>
          <a:p>
            <a:r>
              <a:rPr lang="en-GB" dirty="0"/>
              <a:t>Should our new advice contain Psychological approach/contribution examples.? </a:t>
            </a:r>
          </a:p>
          <a:p>
            <a:endParaRPr lang="en-GB" dirty="0"/>
          </a:p>
        </p:txBody>
      </p:sp>
    </p:spTree>
    <p:extLst>
      <p:ext uri="{BB962C8B-B14F-4D97-AF65-F5344CB8AC3E}">
        <p14:creationId xmlns:p14="http://schemas.microsoft.com/office/powerpoint/2010/main" val="3661948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59651-2A44-44C8-8EA4-E5352BED1D9B}"/>
              </a:ext>
            </a:extLst>
          </p:cNvPr>
          <p:cNvSpPr>
            <a:spLocks noGrp="1"/>
          </p:cNvSpPr>
          <p:nvPr>
            <p:ph type="title"/>
          </p:nvPr>
        </p:nvSpPr>
        <p:spPr/>
        <p:txBody>
          <a:bodyPr>
            <a:normAutofit/>
          </a:bodyPr>
          <a:lstStyle/>
          <a:p>
            <a:pPr algn="ctr"/>
            <a:r>
              <a:rPr lang="en-GB" sz="4000" b="1" dirty="0"/>
              <a:t>Implications</a:t>
            </a:r>
          </a:p>
        </p:txBody>
      </p:sp>
      <p:sp>
        <p:nvSpPr>
          <p:cNvPr id="3" name="Content Placeholder 2">
            <a:extLst>
              <a:ext uri="{FF2B5EF4-FFF2-40B4-BE49-F238E27FC236}">
                <a16:creationId xmlns:a16="http://schemas.microsoft.com/office/drawing/2014/main" id="{31E0965B-15D2-49AA-85F9-9F625E804930}"/>
              </a:ext>
            </a:extLst>
          </p:cNvPr>
          <p:cNvSpPr>
            <a:spLocks noGrp="1"/>
          </p:cNvSpPr>
          <p:nvPr>
            <p:ph idx="1"/>
          </p:nvPr>
        </p:nvSpPr>
        <p:spPr/>
        <p:txBody>
          <a:bodyPr/>
          <a:lstStyle/>
          <a:p>
            <a:r>
              <a:rPr lang="en-GB" dirty="0"/>
              <a:t>Do we need more emphasis on a partnership approach with casework colleagues? </a:t>
            </a:r>
          </a:p>
          <a:p>
            <a:r>
              <a:rPr lang="en-GB" dirty="0"/>
              <a:t>Do we need more emphasis on co-production with parents? </a:t>
            </a:r>
          </a:p>
          <a:p>
            <a:r>
              <a:rPr lang="en-GB" dirty="0"/>
              <a:t>Do we need more emphasis on local solutions within broad parameters-one size does not fit all? </a:t>
            </a:r>
          </a:p>
          <a:p>
            <a:r>
              <a:rPr lang="en-GB" dirty="0"/>
              <a:t>Time required for the psychological contribution of advice –essential as a PEP. </a:t>
            </a:r>
          </a:p>
          <a:p>
            <a:endParaRPr lang="en-GB" dirty="0"/>
          </a:p>
        </p:txBody>
      </p:sp>
    </p:spTree>
    <p:extLst>
      <p:ext uri="{BB962C8B-B14F-4D97-AF65-F5344CB8AC3E}">
        <p14:creationId xmlns:p14="http://schemas.microsoft.com/office/powerpoint/2010/main" val="857720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84B47-8178-4287-81EA-9A62C392A1E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43F7D86F-4114-4B68-88D4-B23E64D0D163}"/>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303374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700ADA54D727428FE6262BF47F6CC0" ma:contentTypeVersion="7" ma:contentTypeDescription="Create a new document." ma:contentTypeScope="" ma:versionID="6b8d26f737bbc1b036be246d22d23853">
  <xsd:schema xmlns:xsd="http://www.w3.org/2001/XMLSchema" xmlns:xs="http://www.w3.org/2001/XMLSchema" xmlns:p="http://schemas.microsoft.com/office/2006/metadata/properties" xmlns:ns3="120f8965-e9f5-4b65-b467-4611a449196d" xmlns:ns4="a85547e4-3547-4014-a59d-0997ea854fe3" targetNamespace="http://schemas.microsoft.com/office/2006/metadata/properties" ma:root="true" ma:fieldsID="531814573c4b34962b542c68e6c527db" ns3:_="" ns4:_="">
    <xsd:import namespace="120f8965-e9f5-4b65-b467-4611a449196d"/>
    <xsd:import namespace="a85547e4-3547-4014-a59d-0997ea854fe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0f8965-e9f5-4b65-b467-4611a44919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5547e4-3547-4014-a59d-0997ea854fe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7b6b569b-509a-467d-b105-d97728d3fc11" ContentTypeId="0x01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47DB05-F264-4F91-B6AB-C6209546E333}">
  <ds:schemaRefs>
    <ds:schemaRef ds:uri="a85547e4-3547-4014-a59d-0997ea854fe3"/>
    <ds:schemaRef ds:uri="http://schemas.openxmlformats.org/package/2006/metadata/core-properties"/>
    <ds:schemaRef ds:uri="http://purl.org/dc/elements/1.1/"/>
    <ds:schemaRef ds:uri="http://schemas.microsoft.com/office/infopath/2007/PartnerControls"/>
    <ds:schemaRef ds:uri="http://purl.org/dc/terms/"/>
    <ds:schemaRef ds:uri="120f8965-e9f5-4b65-b467-4611a449196d"/>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74B5DF5-A169-4AE4-B617-D1FEA2E122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0f8965-e9f5-4b65-b467-4611a449196d"/>
    <ds:schemaRef ds:uri="a85547e4-3547-4014-a59d-0997ea854f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876D70-9D74-4B63-B829-6548EA0849BB}">
  <ds:schemaRefs>
    <ds:schemaRef ds:uri="Microsoft.SharePoint.Taxonomy.ContentTypeSync"/>
  </ds:schemaRefs>
</ds:datastoreItem>
</file>

<file path=customXml/itemProps4.xml><?xml version="1.0" encoding="utf-8"?>
<ds:datastoreItem xmlns:ds="http://schemas.openxmlformats.org/officeDocument/2006/customXml" ds:itemID="{0438DC0B-2E8A-4B88-94E7-0B50B5B3EB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TotalTime>
  <Words>903</Words>
  <Application>Microsoft Office PowerPoint</Application>
  <PresentationFormat>Widescreen</PresentationFormat>
  <Paragraphs>69</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Microsoft JhengHei UI Light</vt:lpstr>
      <vt:lpstr>Arial</vt:lpstr>
      <vt:lpstr>Calibri</vt:lpstr>
      <vt:lpstr>Microsoft New Tai Lue</vt:lpstr>
      <vt:lpstr>Wingdings</vt:lpstr>
      <vt:lpstr>Office Theme</vt:lpstr>
      <vt:lpstr>EHC Advice-approaches, outcomes and implications</vt:lpstr>
      <vt:lpstr>Approaches with regard to Psychological Advice</vt:lpstr>
      <vt:lpstr>Outcomes of Approaches</vt:lpstr>
      <vt:lpstr>Implications</vt:lpstr>
      <vt:lpstr>Implications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Fellingham</dc:creator>
  <cp:lastModifiedBy>Robinson, Liz</cp:lastModifiedBy>
  <cp:revision>11</cp:revision>
  <cp:lastPrinted>2019-10-03T14:20:39Z</cp:lastPrinted>
  <dcterms:created xsi:type="dcterms:W3CDTF">2019-01-30T08:55:22Z</dcterms:created>
  <dcterms:modified xsi:type="dcterms:W3CDTF">2019-10-09T14:37:51Z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0x0101007C700ADA54D727428FE6262BF47F6CC0</vt:lpwstr>
  </property>
</Properties>
</file>